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87"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6202D-66CE-4529-BCD1-7998868F9BF9}" type="datetimeFigureOut">
              <a:rPr kumimoji="1" lang="ja-JP" altLang="en-US" smtClean="0"/>
              <a:t>2021/7/30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D3BE4-5A94-44B7-801C-061FD585232B}" type="slidenum">
              <a:rPr kumimoji="1" lang="ja-JP" altLang="en-US" smtClean="0"/>
              <a:t>‹#›</a:t>
            </a:fld>
            <a:endParaRPr kumimoji="1" lang="ja-JP" altLang="en-US"/>
          </a:p>
        </p:txBody>
      </p:sp>
    </p:spTree>
    <p:extLst>
      <p:ext uri="{BB962C8B-B14F-4D97-AF65-F5344CB8AC3E}">
        <p14:creationId xmlns:p14="http://schemas.microsoft.com/office/powerpoint/2010/main" val="8815097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7/30/2021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blipFill dpi="0" rotWithShape="1">
          <a:blip r:embed="rId2"/>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7/30/2021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7/30/2021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kumimoji="1"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kumimoji="1"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kumimoji="1"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kumimoji="1"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kumimoji="1"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kumimoji="1"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kumimoji="1"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trade-prepschool.com/amazon%E8%BC%B8%E5%85%A5%E3%81%A7%E4%BD%BF%E3%81%86%E3%81%B9%E3%81%8D%E3%82%AF%E3%83%AC%E3%82%B8%E3%83%83%E3%83%88%E3%82%AB%E3%83%BC%E3%83%89%E3%81%AE%E6%9D%A1%E4%BB%B6%E3%81%A8%E3%81%AF%EF%BC%9F/amazon%E8%BC%B8%E5%85%A5/import_beginner/"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trade-prepschool.com/amazon%E8%BC%B8%E5%85%A5%E3%81%A0%E3%81%91%E3%81%A7%E3%81%AA%E3%81%84%E7%89%A9%E8%B2%A9%E5%85%A8%E8%88%AC%E3%81%AB%E3%81%8A%E3%81%91%E3%82%8B%E6%99%82%E9%96%93%E8%BB%B8%E3%81%AE%E8%80%83%E3%81%88/supplementary/" TargetMode="External"/><Relationship Id="rId2" Type="http://schemas.openxmlformats.org/officeDocument/2006/relationships/hyperlink" Target="https://trade-prepschool.com/amazon%E8%BC%B8%E5%85%A5%E3%81%A0%E3%81%91%E3%81%A7%E3%81%AA%E3%81%84%E7%89%A9%E8%B2%A9%E5%85%A8%E8%88%AC%E3%81%AB%E3%81%8A%E3%81%91%E3%82%8B%E6%99%82%E9%96%93%E8%BB%B8%E3%81%AE%E8%80%83%E3%81%88-2/supplementary/"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adobe.co.jp/products/acrobat/readstep2.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trade-prepschool.com/tjq-7/amazon%E8%BC%B8%E5%85%A5/import_beginner/?preview_id=440&amp;preview_nonce=d2200a6ada&amp;_thumbnail_id=423&amp;preview=true" TargetMode="External"/><Relationship Id="rId2" Type="http://schemas.openxmlformats.org/officeDocument/2006/relationships/hyperlink" Target="https://trade-prepschool.com/tjq-6/amazon%E8%BC%B8%E5%85%A5/import_beginner/?preview_id=409&amp;preview_nonce=5c9ff0c8d1&amp;_thumbnail_id=422&amp;preview=true"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keepa.co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rade-prepschool.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trade-prepschool.com/tjq/supplementary/"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6000" b="-16000"/>
          </a:stretch>
        </a:blip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A07B5F7-8B24-4E23-9295-DFCDACFD66F4}"/>
              </a:ext>
            </a:extLst>
          </p:cNvPr>
          <p:cNvSpPr txBox="1"/>
          <p:nvPr/>
        </p:nvSpPr>
        <p:spPr>
          <a:xfrm>
            <a:off x="1093694" y="1359216"/>
            <a:ext cx="10004612" cy="1261884"/>
          </a:xfrm>
          <a:prstGeom prst="rect">
            <a:avLst/>
          </a:prstGeom>
          <a:noFill/>
        </p:spPr>
        <p:txBody>
          <a:bodyPr wrap="square" rtlCol="0">
            <a:spAutoFit/>
          </a:bodyPr>
          <a:lstStyle/>
          <a:p>
            <a:pPr algn="ctr"/>
            <a:r>
              <a:rPr kumimoji="1" lang="en-US" altLang="ja-JP" sz="3800" dirty="0">
                <a:latin typeface="UD デジタル 教科書体 N-B" panose="02020700000000000000" pitchFamily="17" charset="-128"/>
                <a:ea typeface="UD デジタル 教科書体 N-B" panose="02020700000000000000" pitchFamily="17" charset="-128"/>
              </a:rPr>
              <a:t>Amazon</a:t>
            </a:r>
            <a:r>
              <a:rPr kumimoji="1" lang="ja-JP" altLang="en-US" sz="3800" dirty="0">
                <a:latin typeface="UD デジタル 教科書体 N-B" panose="02020700000000000000" pitchFamily="17" charset="-128"/>
                <a:ea typeface="UD デジタル 教科書体 N-B" panose="02020700000000000000" pitchFamily="17" charset="-128"/>
              </a:rPr>
              <a:t>輸入ビジネス予備校　</a:t>
            </a:r>
            <a:endParaRPr kumimoji="1" lang="en-US" altLang="ja-JP" sz="3800" dirty="0">
              <a:latin typeface="UD デジタル 教科書体 N-B" panose="02020700000000000000" pitchFamily="17" charset="-128"/>
              <a:ea typeface="UD デジタル 教科書体 N-B" panose="02020700000000000000" pitchFamily="17" charset="-128"/>
            </a:endParaRPr>
          </a:p>
          <a:p>
            <a:pPr algn="ctr"/>
            <a:r>
              <a:rPr kumimoji="1" lang="ja-JP" altLang="en-US" sz="3800" dirty="0">
                <a:latin typeface="UD デジタル 教科書体 N-B" panose="02020700000000000000" pitchFamily="17" charset="-128"/>
                <a:ea typeface="UD デジタル 教科書体 N-B" panose="02020700000000000000" pitchFamily="17" charset="-128"/>
              </a:rPr>
              <a:t>無料レポート　欧米輸入版①</a:t>
            </a:r>
            <a:r>
              <a:rPr kumimoji="1" lang="ja-JP" altLang="en-US" sz="2800" dirty="0">
                <a:latin typeface="UD デジタル 教科書体 N-B" panose="02020700000000000000" pitchFamily="17" charset="-128"/>
                <a:ea typeface="UD デジタル 教科書体 N-B" panose="02020700000000000000" pitchFamily="17" charset="-128"/>
              </a:rPr>
              <a:t>　</a:t>
            </a:r>
          </a:p>
        </p:txBody>
      </p:sp>
      <p:sp>
        <p:nvSpPr>
          <p:cNvPr id="6" name="テキスト ボックス 5">
            <a:extLst>
              <a:ext uri="{FF2B5EF4-FFF2-40B4-BE49-F238E27FC236}">
                <a16:creationId xmlns:a16="http://schemas.microsoft.com/office/drawing/2014/main" id="{B611BB1E-BDFD-4D63-B561-6661F4ECB76A}"/>
              </a:ext>
            </a:extLst>
          </p:cNvPr>
          <p:cNvSpPr txBox="1"/>
          <p:nvPr/>
        </p:nvSpPr>
        <p:spPr>
          <a:xfrm>
            <a:off x="8417859" y="5177118"/>
            <a:ext cx="2617695" cy="461665"/>
          </a:xfrm>
          <a:prstGeom prst="rect">
            <a:avLst/>
          </a:prstGeom>
          <a:noFill/>
        </p:spPr>
        <p:txBody>
          <a:bodyPr wrap="square" rtlCol="0">
            <a:spAutoFit/>
          </a:bodyPr>
          <a:lstStyle/>
          <a:p>
            <a:r>
              <a:rPr kumimoji="1" lang="ja-JP" altLang="en-US" sz="2400" dirty="0">
                <a:latin typeface="UD デジタル 教科書体 N-B" panose="02020700000000000000" pitchFamily="17" charset="-128"/>
                <a:ea typeface="UD デジタル 教科書体 N-B" panose="02020700000000000000" pitchFamily="17" charset="-128"/>
              </a:rPr>
              <a:t>担当講師：清澄</a:t>
            </a:r>
          </a:p>
        </p:txBody>
      </p:sp>
      <p:pic>
        <p:nvPicPr>
          <p:cNvPr id="11" name="図 10">
            <a:extLst>
              <a:ext uri="{FF2B5EF4-FFF2-40B4-BE49-F238E27FC236}">
                <a16:creationId xmlns:a16="http://schemas.microsoft.com/office/drawing/2014/main" id="{C88E60BA-0663-4E70-B51E-ECB9333656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09" b="99196" l="4061" r="96616">
                        <a14:foregroundMark x1="61591" y1="71850" x2="61591" y2="71850"/>
                        <a14:foregroundMark x1="26396" y1="61394" x2="26396" y2="61394"/>
                        <a14:foregroundMark x1="26396" y1="61394" x2="26396" y2="61394"/>
                        <a14:foregroundMark x1="29949" y1="45040" x2="29949" y2="45040"/>
                        <a14:foregroundMark x1="50085" y1="29491" x2="50085" y2="29491"/>
                        <a14:foregroundMark x1="85618" y1="45040" x2="85618" y2="45040"/>
                        <a14:foregroundMark x1="80541" y1="32708" x2="80541" y2="32708"/>
                        <a14:foregroundMark x1="67005" y1="47185" x2="67005" y2="47185"/>
                        <a14:foregroundMark x1="42132" y1="30295" x2="24365" y2="57105"/>
                        <a14:foregroundMark x1="24365" y1="57105" x2="18274" y2="72654"/>
                        <a14:foregroundMark x1="18274" y1="72654" x2="73942" y2="38874"/>
                        <a14:foregroundMark x1="24365" y1="69973" x2="29442" y2="83378"/>
                        <a14:foregroundMark x1="29442" y1="83378" x2="62606" y2="86595"/>
                        <a14:foregroundMark x1="62606" y1="86595" x2="74619" y2="81769"/>
                        <a14:foregroundMark x1="74619" y1="81769" x2="82064" y2="72654"/>
                        <a14:foregroundMark x1="82064" y1="72654" x2="84264" y2="38070"/>
                        <a14:foregroundMark x1="84264" y1="38070" x2="80034" y2="24129"/>
                        <a14:foregroundMark x1="80034" y1="24129" x2="86633" y2="32976"/>
                        <a14:foregroundMark x1="86633" y1="32976" x2="91201" y2="45040"/>
                        <a14:foregroundMark x1="91201" y1="45040" x2="93401" y2="61662"/>
                        <a14:foregroundMark x1="54484" y1="93029" x2="60575" y2="90885"/>
                        <a14:foregroundMark x1="58714" y1="96247" x2="59693" y2="97669"/>
                        <a14:foregroundMark x1="12690" y1="73190" x2="4061" y2="70241"/>
                        <a14:foregroundMark x1="4061" y1="70241" x2="9306" y2="82306"/>
                        <a14:foregroundMark x1="9306" y1="82306" x2="12690" y2="81501"/>
                        <a14:foregroundMark x1="51777" y1="9115" x2="67312" y2="3419"/>
                        <a14:foregroundMark x1="70887" y1="4797" x2="65144" y2="18231"/>
                        <a14:foregroundMark x1="65144" y1="18231" x2="62775" y2="20107"/>
                        <a14:foregroundMark x1="95167" y1="78711" x2="95262" y2="79088"/>
                        <a14:foregroundMark x1="93232" y1="71046" x2="94514" y2="76125"/>
                        <a14:foregroundMark x1="93570" y1="72922" x2="94078" y2="75603"/>
                        <a14:foregroundMark x1="57360" y1="97319" x2="60745" y2="97587"/>
                        <a14:backgroundMark x1="14552" y1="21984" x2="9475" y2="17426"/>
                        <a14:backgroundMark x1="34349" y1="23861" x2="34349" y2="23861"/>
                        <a14:backgroundMark x1="34349" y1="23861" x2="34349" y2="23861"/>
                        <a14:backgroundMark x1="33503" y1="23861" x2="33503" y2="23861"/>
                        <a14:backgroundMark x1="33841" y1="22788" x2="33841" y2="22788"/>
                        <a14:backgroundMark x1="33841" y1="22788" x2="36210" y2="24397"/>
                        <a14:backgroundMark x1="30795" y1="27346" x2="12352" y2="31635"/>
                        <a14:backgroundMark x1="15736" y1="22788" x2="6599" y2="19571"/>
                        <a14:backgroundMark x1="6599" y1="19571" x2="11844" y2="8311"/>
                        <a14:backgroundMark x1="11844" y1="8311" x2="4230" y2="15013"/>
                        <a14:backgroundMark x1="4230" y1="15013" x2="26565" y2="4021"/>
                        <a14:backgroundMark x1="26565" y1="4021" x2="20474" y2="16086"/>
                        <a14:backgroundMark x1="20474" y1="16086" x2="19289" y2="17158"/>
                        <a14:backgroundMark x1="86633" y1="23324" x2="98308" y2="30831"/>
                        <a14:backgroundMark x1="98308" y1="30831" x2="98646" y2="14209"/>
                        <a14:backgroundMark x1="98646" y1="14209" x2="94755" y2="26273"/>
                        <a14:backgroundMark x1="94755" y1="26273" x2="96277" y2="32708"/>
                        <a14:backgroundMark x1="94078" y1="25737" x2="90863" y2="12332"/>
                        <a14:backgroundMark x1="90863" y1="12332" x2="94247" y2="20107"/>
                        <a14:backgroundMark x1="94247" y1="21984" x2="95770" y2="17694"/>
                        <a14:backgroundMark x1="89848" y1="24665" x2="89848" y2="23056"/>
                        <a14:backgroundMark x1="90863" y1="16354" x2="90863" y2="16354"/>
                        <a14:backgroundMark x1="91540" y1="12064" x2="89002" y2="25469"/>
                        <a14:backgroundMark x1="89002" y1="25469" x2="92724" y2="11796"/>
                        <a14:backgroundMark x1="92724" y1="11796" x2="91371" y2="21448"/>
                        <a14:backgroundMark x1="68528" y1="536" x2="75296" y2="1340"/>
                        <a14:backgroundMark x1="59878" y1="99674" x2="63452" y2="99464"/>
                        <a14:backgroundMark x1="2200" y1="77480" x2="677" y2="77748"/>
                        <a14:backgroundMark x1="94078" y1="77212" x2="95770" y2="77212"/>
                      </a14:backgroundRemoval>
                    </a14:imgEffect>
                  </a14:imgLayer>
                </a14:imgProps>
              </a:ext>
            </a:extLst>
          </a:blip>
          <a:stretch>
            <a:fillRect/>
          </a:stretch>
        </p:blipFill>
        <p:spPr>
          <a:xfrm>
            <a:off x="2065773" y="4464668"/>
            <a:ext cx="2989166" cy="1886563"/>
          </a:xfrm>
          <a:prstGeom prst="rect">
            <a:avLst/>
          </a:prstGeom>
          <a:effectLst>
            <a:glow rad="139700">
              <a:schemeClr val="accent5">
                <a:satMod val="175000"/>
                <a:alpha val="40000"/>
              </a:schemeClr>
            </a:glow>
          </a:effectLst>
        </p:spPr>
      </p:pic>
      <p:sp>
        <p:nvSpPr>
          <p:cNvPr id="2" name="吹き出し: 円形 1">
            <a:extLst>
              <a:ext uri="{FF2B5EF4-FFF2-40B4-BE49-F238E27FC236}">
                <a16:creationId xmlns:a16="http://schemas.microsoft.com/office/drawing/2014/main" id="{CC012F05-D421-4FD5-8E5A-3383AADA8C67}"/>
              </a:ext>
            </a:extLst>
          </p:cNvPr>
          <p:cNvSpPr/>
          <p:nvPr/>
        </p:nvSpPr>
        <p:spPr>
          <a:xfrm>
            <a:off x="3560356" y="3163132"/>
            <a:ext cx="5387788" cy="1384183"/>
          </a:xfrm>
          <a:prstGeom prst="wedgeEllipseCallou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C0EE205-6826-4B23-B215-3049808BB925}"/>
              </a:ext>
            </a:extLst>
          </p:cNvPr>
          <p:cNvSpPr txBox="1"/>
          <p:nvPr/>
        </p:nvSpPr>
        <p:spPr>
          <a:xfrm>
            <a:off x="3912857" y="3624390"/>
            <a:ext cx="4682785" cy="461665"/>
          </a:xfrm>
          <a:prstGeom prst="rect">
            <a:avLst/>
          </a:prstGeom>
          <a:noFill/>
        </p:spPr>
        <p:txBody>
          <a:bodyPr wrap="square" rtlCol="0">
            <a:spAutoFit/>
          </a:bodyPr>
          <a:lstStyle/>
          <a:p>
            <a:r>
              <a:rPr kumimoji="1" lang="en-US" altLang="ja-JP" sz="2400" dirty="0">
                <a:latin typeface="UD デジタル 教科書体 N-B" panose="02020700000000000000" pitchFamily="17" charset="-128"/>
                <a:ea typeface="UD デジタル 教科書体 N-B" panose="02020700000000000000" pitchFamily="17" charset="-128"/>
              </a:rPr>
              <a:t>0</a:t>
            </a:r>
            <a:r>
              <a:rPr kumimoji="1" lang="ja-JP" altLang="en-US" sz="2400" dirty="0">
                <a:latin typeface="UD デジタル 教科書体 N-B" panose="02020700000000000000" pitchFamily="17" charset="-128"/>
                <a:ea typeface="UD デジタル 教科書体 N-B" panose="02020700000000000000" pitchFamily="17" charset="-128"/>
              </a:rPr>
              <a:t>から始める</a:t>
            </a:r>
            <a:r>
              <a:rPr kumimoji="1" lang="en-US" altLang="ja-JP" sz="2400" dirty="0">
                <a:latin typeface="UD デジタル 教科書体 N-B" panose="02020700000000000000" pitchFamily="17" charset="-128"/>
                <a:ea typeface="UD デジタル 教科書体 N-B" panose="02020700000000000000" pitchFamily="17" charset="-128"/>
              </a:rPr>
              <a:t>Amazon</a:t>
            </a:r>
            <a:r>
              <a:rPr kumimoji="1" lang="ja-JP" altLang="en-US" sz="2400" dirty="0">
                <a:latin typeface="UD デジタル 教科書体 N-B" panose="02020700000000000000" pitchFamily="17" charset="-128"/>
                <a:ea typeface="UD デジタル 教科書体 N-B" panose="02020700000000000000" pitchFamily="17" charset="-128"/>
              </a:rPr>
              <a:t>輸入ビジネス</a:t>
            </a:r>
          </a:p>
        </p:txBody>
      </p:sp>
    </p:spTree>
    <p:extLst>
      <p:ext uri="{BB962C8B-B14F-4D97-AF65-F5344CB8AC3E}">
        <p14:creationId xmlns:p14="http://schemas.microsoft.com/office/powerpoint/2010/main" val="143850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A0E60-87D1-4680-81E0-B8E35C8098AE}"/>
              </a:ext>
            </a:extLst>
          </p:cNvPr>
          <p:cNvSpPr>
            <a:spLocks noGrp="1"/>
          </p:cNvSpPr>
          <p:nvPr>
            <p:ph type="title"/>
          </p:nvPr>
        </p:nvSpPr>
        <p:spPr>
          <a:xfrm>
            <a:off x="1212013" y="3133149"/>
            <a:ext cx="6232584" cy="591701"/>
          </a:xfrm>
        </p:spPr>
        <p:txBody>
          <a:bodyPr/>
          <a:lstStyle/>
          <a:p>
            <a:r>
              <a:rPr kumimoji="1" lang="en-US" altLang="ja-JP" u="sng" dirty="0">
                <a:latin typeface="UD デジタル 教科書体 N-B" panose="02020700000000000000" pitchFamily="17" charset="-128"/>
                <a:ea typeface="UD デジタル 教科書体 N-B" panose="02020700000000000000" pitchFamily="17" charset="-128"/>
              </a:rPr>
              <a:t>2.2.1</a:t>
            </a:r>
            <a:r>
              <a:rPr kumimoji="1" lang="ja-JP" altLang="en-US" u="sng" dirty="0">
                <a:latin typeface="UD デジタル 教科書体 N-B" panose="02020700000000000000" pitchFamily="17" charset="-128"/>
                <a:ea typeface="UD デジタル 教科書体 N-B" panose="02020700000000000000" pitchFamily="17" charset="-128"/>
              </a:rPr>
              <a:t>マイル・ポイントの還元率</a:t>
            </a:r>
          </a:p>
        </p:txBody>
      </p:sp>
      <p:sp>
        <p:nvSpPr>
          <p:cNvPr id="3" name="テキスト ボックス 2">
            <a:extLst>
              <a:ext uri="{FF2B5EF4-FFF2-40B4-BE49-F238E27FC236}">
                <a16:creationId xmlns:a16="http://schemas.microsoft.com/office/drawing/2014/main" id="{5A07381A-8834-423F-8E9A-2C776C6D0BF6}"/>
              </a:ext>
            </a:extLst>
          </p:cNvPr>
          <p:cNvSpPr txBox="1"/>
          <p:nvPr/>
        </p:nvSpPr>
        <p:spPr>
          <a:xfrm>
            <a:off x="1212013" y="4152578"/>
            <a:ext cx="9905998" cy="2031325"/>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還元率は</a:t>
            </a:r>
            <a:r>
              <a:rPr kumimoji="1" lang="en-US" altLang="ja-JP" dirty="0">
                <a:latin typeface="UD デジタル 教科書体 N-B" panose="02020700000000000000" pitchFamily="17" charset="-128"/>
                <a:ea typeface="UD デジタル 教科書体 N-B" panose="02020700000000000000" pitchFamily="17" charset="-128"/>
              </a:rPr>
              <a:t>0.5</a:t>
            </a: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2</a:t>
            </a:r>
            <a:r>
              <a:rPr kumimoji="1" lang="ja-JP" altLang="en-US" dirty="0">
                <a:latin typeface="UD デジタル 教科書体 N-B" panose="02020700000000000000" pitchFamily="17" charset="-128"/>
                <a:ea typeface="UD デジタル 教科書体 N-B" panose="02020700000000000000" pitchFamily="17" charset="-128"/>
              </a:rPr>
              <a:t>％くらいのものが大半ですが、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少しでも使用用途に応じて高い還元率を適用してくれるものを選ぶようにしましょう。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というのも輸入ビジネスでは、年間</a:t>
            </a:r>
            <a:r>
              <a:rPr kumimoji="1" lang="en-US" altLang="ja-JP" dirty="0">
                <a:latin typeface="UD デジタル 教科書体 N-B" panose="02020700000000000000" pitchFamily="17" charset="-128"/>
                <a:ea typeface="UD デジタル 教科書体 N-B" panose="02020700000000000000" pitchFamily="17" charset="-128"/>
              </a:rPr>
              <a:t>1000</a:t>
            </a:r>
            <a:r>
              <a:rPr kumimoji="1" lang="ja-JP" altLang="en-US" dirty="0">
                <a:latin typeface="UD デジタル 教科書体 N-B" panose="02020700000000000000" pitchFamily="17" charset="-128"/>
                <a:ea typeface="UD デジタル 教科書体 N-B" panose="02020700000000000000" pitchFamily="17" charset="-128"/>
              </a:rPr>
              <a:t>万円以上商品の購入などで使用するため、</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単純に</a:t>
            </a:r>
            <a:r>
              <a:rPr kumimoji="1" lang="en-US" altLang="ja-JP" dirty="0">
                <a:latin typeface="UD デジタル 教科書体 N-B" panose="02020700000000000000" pitchFamily="17" charset="-128"/>
                <a:ea typeface="UD デジタル 教科書体 N-B" panose="02020700000000000000" pitchFamily="17" charset="-128"/>
              </a:rPr>
              <a:t>0.5</a:t>
            </a:r>
            <a:r>
              <a:rPr kumimoji="1" lang="ja-JP" altLang="en-US" dirty="0">
                <a:latin typeface="UD デジタル 教科書体 N-B" panose="02020700000000000000" pitchFamily="17" charset="-128"/>
                <a:ea typeface="UD デジタル 教科書体 N-B" panose="02020700000000000000" pitchFamily="17" charset="-128"/>
              </a:rPr>
              <a:t>％のカードと</a:t>
            </a:r>
            <a:r>
              <a:rPr kumimoji="1" lang="en-US" altLang="ja-JP" dirty="0">
                <a:latin typeface="UD デジタル 教科書体 N-B" panose="02020700000000000000" pitchFamily="17" charset="-128"/>
                <a:ea typeface="UD デジタル 教科書体 N-B" panose="02020700000000000000" pitchFamily="17" charset="-128"/>
              </a:rPr>
              <a:t>2</a:t>
            </a:r>
            <a:r>
              <a:rPr kumimoji="1" lang="ja-JP" altLang="en-US" dirty="0">
                <a:latin typeface="UD デジタル 教科書体 N-B" panose="02020700000000000000" pitchFamily="17" charset="-128"/>
                <a:ea typeface="UD デジタル 教科書体 N-B" panose="02020700000000000000" pitchFamily="17" charset="-128"/>
              </a:rPr>
              <a:t>％のカードだと年間で</a:t>
            </a:r>
            <a:r>
              <a:rPr kumimoji="1" lang="en-US" altLang="ja-JP" dirty="0">
                <a:latin typeface="UD デジタル 教科書体 N-B" panose="02020700000000000000" pitchFamily="17" charset="-128"/>
                <a:ea typeface="UD デジタル 教科書体 N-B" panose="02020700000000000000" pitchFamily="17" charset="-128"/>
              </a:rPr>
              <a:t>15</a:t>
            </a:r>
            <a:r>
              <a:rPr kumimoji="1" lang="ja-JP" altLang="en-US" dirty="0">
                <a:latin typeface="UD デジタル 教科書体 N-B" panose="02020700000000000000" pitchFamily="17" charset="-128"/>
                <a:ea typeface="UD デジタル 教科書体 N-B" panose="02020700000000000000" pitchFamily="17" charset="-128"/>
              </a:rPr>
              <a:t>万円も変わってきてしまいます。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1000</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万円</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2</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0.5</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％）＝１５万円</a:t>
            </a:r>
            <a:endParaRPr kumimoji="1" lang="en-US" altLang="ja-JP" dirty="0"/>
          </a:p>
        </p:txBody>
      </p:sp>
      <p:sp>
        <p:nvSpPr>
          <p:cNvPr id="4" name="テキスト ボックス 3">
            <a:extLst>
              <a:ext uri="{FF2B5EF4-FFF2-40B4-BE49-F238E27FC236}">
                <a16:creationId xmlns:a16="http://schemas.microsoft.com/office/drawing/2014/main" id="{AC8E0274-8C75-41B3-982A-6F61E3406464}"/>
              </a:ext>
            </a:extLst>
          </p:cNvPr>
          <p:cNvSpPr txBox="1"/>
          <p:nvPr/>
        </p:nvSpPr>
        <p:spPr>
          <a:xfrm>
            <a:off x="1212013" y="153303"/>
            <a:ext cx="9230264" cy="2308324"/>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輸入ビジネスで使用するクレジットカードを選ぶ上で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最も重要視しなくてはならないことは、</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・マイル・ポイントの還元率</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・引き落とし日</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の</a:t>
            </a:r>
            <a:r>
              <a:rPr kumimoji="1" lang="en-US" altLang="ja-JP" dirty="0">
                <a:latin typeface="UD デジタル 教科書体 N-B" panose="02020700000000000000" pitchFamily="17" charset="-128"/>
                <a:ea typeface="UD デジタル 教科書体 N-B" panose="02020700000000000000" pitchFamily="17" charset="-128"/>
              </a:rPr>
              <a:t>2</a:t>
            </a:r>
            <a:r>
              <a:rPr kumimoji="1" lang="ja-JP" altLang="en-US" dirty="0">
                <a:latin typeface="UD デジタル 教科書体 N-B" panose="02020700000000000000" pitchFamily="17" charset="-128"/>
                <a:ea typeface="UD デジタル 教科書体 N-B" panose="02020700000000000000" pitchFamily="17" charset="-128"/>
              </a:rPr>
              <a:t>点は特に意識しておく必要があります。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37224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ADFEFE-5D03-4520-A004-7091D47E40F0}"/>
              </a:ext>
            </a:extLst>
          </p:cNvPr>
          <p:cNvSpPr>
            <a:spLocks noGrp="1"/>
          </p:cNvSpPr>
          <p:nvPr>
            <p:ph type="title"/>
          </p:nvPr>
        </p:nvSpPr>
        <p:spPr>
          <a:xfrm>
            <a:off x="1386282" y="508932"/>
            <a:ext cx="3965894" cy="791362"/>
          </a:xfrm>
        </p:spPr>
        <p:txBody>
          <a:bodyPr>
            <a:normAutofit fontScale="90000"/>
          </a:bodyPr>
          <a:lstStyle/>
          <a:p>
            <a:r>
              <a:rPr kumimoji="1" lang="en-US" altLang="ja-JP" u="sng" dirty="0">
                <a:latin typeface="UD デジタル 教科書体 N-B" panose="02020700000000000000" pitchFamily="17" charset="-128"/>
                <a:ea typeface="UD デジタル 教科書体 N-B" panose="02020700000000000000" pitchFamily="17" charset="-128"/>
              </a:rPr>
              <a:t>2.2.2</a:t>
            </a:r>
            <a:r>
              <a:rPr kumimoji="1" lang="ja-JP" altLang="en-US" u="sng" dirty="0">
                <a:latin typeface="UD デジタル 教科書体 N-B" panose="02020700000000000000" pitchFamily="17" charset="-128"/>
                <a:ea typeface="UD デジタル 教科書体 N-B" panose="02020700000000000000" pitchFamily="17" charset="-128"/>
              </a:rPr>
              <a:t>　引き落とし日</a:t>
            </a:r>
          </a:p>
        </p:txBody>
      </p:sp>
      <p:sp>
        <p:nvSpPr>
          <p:cNvPr id="3" name="テキスト ボックス 2">
            <a:extLst>
              <a:ext uri="{FF2B5EF4-FFF2-40B4-BE49-F238E27FC236}">
                <a16:creationId xmlns:a16="http://schemas.microsoft.com/office/drawing/2014/main" id="{5B29DAC8-D3C3-4A4A-8754-CB041D28C026}"/>
              </a:ext>
            </a:extLst>
          </p:cNvPr>
          <p:cNvSpPr txBox="1"/>
          <p:nvPr/>
        </p:nvSpPr>
        <p:spPr>
          <a:xfrm>
            <a:off x="1386282" y="1367405"/>
            <a:ext cx="10167457" cy="535531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引き落とし日は意外と見落としがちなのですが、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輸入ビジネスを行う上で必ず考えなくてはならないキャッシュフローと関係があります。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具体例を挙げると、</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A</a:t>
            </a:r>
            <a:r>
              <a:rPr kumimoji="1" lang="ja-JP" altLang="en-US" dirty="0">
                <a:latin typeface="UD デジタル 教科書体 N-B" panose="02020700000000000000" pitchFamily="17" charset="-128"/>
                <a:ea typeface="UD デジタル 教科書体 N-B" panose="02020700000000000000" pitchFamily="17" charset="-128"/>
              </a:rPr>
              <a:t>カード：締日</a:t>
            </a:r>
            <a:r>
              <a:rPr kumimoji="1" lang="en-US" altLang="ja-JP" dirty="0">
                <a:latin typeface="UD デジタル 教科書体 N-B" panose="02020700000000000000" pitchFamily="17" charset="-128"/>
                <a:ea typeface="UD デジタル 教科書体 N-B" panose="02020700000000000000" pitchFamily="17" charset="-128"/>
              </a:rPr>
              <a:t>15</a:t>
            </a:r>
            <a:r>
              <a:rPr kumimoji="1" lang="ja-JP" altLang="en-US" dirty="0">
                <a:latin typeface="UD デジタル 教科書体 N-B" panose="02020700000000000000" pitchFamily="17" charset="-128"/>
                <a:ea typeface="UD デジタル 教科書体 N-B" panose="02020700000000000000" pitchFamily="17" charset="-128"/>
              </a:rPr>
              <a:t>日　支払日翌</a:t>
            </a:r>
            <a:r>
              <a:rPr kumimoji="1" lang="en-US" altLang="ja-JP" dirty="0">
                <a:latin typeface="UD デジタル 教科書体 N-B" panose="02020700000000000000" pitchFamily="17" charset="-128"/>
                <a:ea typeface="UD デジタル 教科書体 N-B" panose="02020700000000000000" pitchFamily="17" charset="-128"/>
              </a:rPr>
              <a:t>10</a:t>
            </a:r>
            <a:r>
              <a:rPr kumimoji="1" lang="ja-JP" altLang="en-US" dirty="0">
                <a:latin typeface="UD デジタル 教科書体 N-B" panose="02020700000000000000" pitchFamily="17" charset="-128"/>
                <a:ea typeface="UD デジタル 教科書体 N-B" panose="02020700000000000000" pitchFamily="17" charset="-128"/>
              </a:rPr>
              <a:t>日</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B</a:t>
            </a:r>
            <a:r>
              <a:rPr kumimoji="1" lang="ja-JP" altLang="en-US" dirty="0">
                <a:latin typeface="UD デジタル 教科書体 N-B" panose="02020700000000000000" pitchFamily="17" charset="-128"/>
                <a:ea typeface="UD デジタル 教科書体 N-B" panose="02020700000000000000" pitchFamily="17" charset="-128"/>
              </a:rPr>
              <a:t>カード：締日月末　支払日翌</a:t>
            </a:r>
            <a:r>
              <a:rPr kumimoji="1" lang="en-US" altLang="ja-JP" dirty="0">
                <a:latin typeface="UD デジタル 教科書体 N-B" panose="02020700000000000000" pitchFamily="17" charset="-128"/>
                <a:ea typeface="UD デジタル 教科書体 N-B" panose="02020700000000000000" pitchFamily="17" charset="-128"/>
              </a:rPr>
              <a:t>27</a:t>
            </a:r>
            <a:r>
              <a:rPr kumimoji="1" lang="ja-JP" altLang="en-US" dirty="0">
                <a:latin typeface="UD デジタル 教科書体 N-B" panose="02020700000000000000" pitchFamily="17" charset="-128"/>
                <a:ea typeface="UD デジタル 教科書体 N-B" panose="02020700000000000000" pitchFamily="17" charset="-128"/>
              </a:rPr>
              <a:t>日</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C</a:t>
            </a:r>
            <a:r>
              <a:rPr kumimoji="1" lang="ja-JP" altLang="en-US" dirty="0">
                <a:latin typeface="UD デジタル 教科書体 N-B" panose="02020700000000000000" pitchFamily="17" charset="-128"/>
                <a:ea typeface="UD デジタル 教科書体 N-B" panose="02020700000000000000" pitchFamily="17" charset="-128"/>
              </a:rPr>
              <a:t>カード：締日</a:t>
            </a:r>
            <a:r>
              <a:rPr kumimoji="1" lang="en-US" altLang="ja-JP" dirty="0">
                <a:latin typeface="UD デジタル 教科書体 N-B" panose="02020700000000000000" pitchFamily="17" charset="-128"/>
                <a:ea typeface="UD デジタル 教科書体 N-B" panose="02020700000000000000" pitchFamily="17" charset="-128"/>
              </a:rPr>
              <a:t>20</a:t>
            </a:r>
            <a:r>
              <a:rPr kumimoji="1" lang="ja-JP" altLang="en-US" dirty="0">
                <a:latin typeface="UD デジタル 教科書体 N-B" panose="02020700000000000000" pitchFamily="17" charset="-128"/>
                <a:ea typeface="UD デジタル 教科書体 N-B" panose="02020700000000000000" pitchFamily="17" charset="-128"/>
              </a:rPr>
              <a:t>日　支払日翌</a:t>
            </a:r>
            <a:r>
              <a:rPr kumimoji="1" lang="en-US" altLang="ja-JP" dirty="0">
                <a:latin typeface="UD デジタル 教科書体 N-B" panose="02020700000000000000" pitchFamily="17" charset="-128"/>
                <a:ea typeface="UD デジタル 教科書体 N-B" panose="02020700000000000000" pitchFamily="17" charset="-128"/>
              </a:rPr>
              <a:t>10</a:t>
            </a:r>
            <a:r>
              <a:rPr kumimoji="1" lang="ja-JP" altLang="en-US" dirty="0">
                <a:latin typeface="UD デジタル 教科書体 N-B" panose="02020700000000000000" pitchFamily="17" charset="-128"/>
                <a:ea typeface="UD デジタル 教科書体 N-B" panose="02020700000000000000" pitchFamily="17" charset="-128"/>
              </a:rPr>
              <a:t>日</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といったカードを保有していたとします。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今日が</a:t>
            </a:r>
            <a:r>
              <a:rPr kumimoji="1" lang="en-US" altLang="ja-JP" dirty="0">
                <a:latin typeface="UD デジタル 教科書体 N-B" panose="02020700000000000000" pitchFamily="17" charset="-128"/>
                <a:ea typeface="UD デジタル 教科書体 N-B" panose="02020700000000000000" pitchFamily="17" charset="-128"/>
              </a:rPr>
              <a:t>27</a:t>
            </a:r>
            <a:r>
              <a:rPr kumimoji="1" lang="ja-JP" altLang="en-US" dirty="0">
                <a:latin typeface="UD デジタル 教科書体 N-B" panose="02020700000000000000" pitchFamily="17" charset="-128"/>
                <a:ea typeface="UD デジタル 教科書体 N-B" panose="02020700000000000000" pitchFamily="17" charset="-128"/>
              </a:rPr>
              <a:t>日だと仮定した時どのカードを使うといいかというと、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このケースだと</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「Ｃのカード」</a:t>
            </a:r>
            <a:r>
              <a:rPr kumimoji="1" lang="ja-JP" altLang="en-US" dirty="0">
                <a:latin typeface="UD デジタル 教科書体 N-B" panose="02020700000000000000" pitchFamily="17" charset="-128"/>
                <a:ea typeface="UD デジタル 教科書体 N-B" panose="02020700000000000000" pitchFamily="17" charset="-128"/>
              </a:rPr>
              <a:t>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基本的に商品の購入をする際は</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締日から最も遠いカードを使用</a:t>
            </a:r>
            <a:r>
              <a:rPr kumimoji="1" lang="ja-JP" altLang="en-US" dirty="0">
                <a:latin typeface="UD デジタル 教科書体 N-B" panose="02020700000000000000" pitchFamily="17" charset="-128"/>
                <a:ea typeface="UD デジタル 教科書体 N-B" panose="02020700000000000000" pitchFamily="17" charset="-128"/>
              </a:rPr>
              <a:t>するようにします。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p>
        </p:txBody>
      </p:sp>
    </p:spTree>
    <p:extLst>
      <p:ext uri="{BB962C8B-B14F-4D97-AF65-F5344CB8AC3E}">
        <p14:creationId xmlns:p14="http://schemas.microsoft.com/office/powerpoint/2010/main" val="250928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A1E38D4-4159-4A86-A900-CDA42F1A5F07}"/>
              </a:ext>
            </a:extLst>
          </p:cNvPr>
          <p:cNvSpPr txBox="1"/>
          <p:nvPr/>
        </p:nvSpPr>
        <p:spPr>
          <a:xfrm>
            <a:off x="1284026" y="562062"/>
            <a:ext cx="9093665" cy="5632311"/>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もしこのケースでＢのカードで</a:t>
            </a:r>
            <a:r>
              <a:rPr kumimoji="1" lang="en-US" altLang="ja-JP" dirty="0">
                <a:latin typeface="UD デジタル 教科書体 N-B" panose="02020700000000000000" pitchFamily="17" charset="-128"/>
                <a:ea typeface="UD デジタル 教科書体 N-B" panose="02020700000000000000" pitchFamily="17" charset="-128"/>
              </a:rPr>
              <a:t>50</a:t>
            </a:r>
            <a:r>
              <a:rPr kumimoji="1" lang="ja-JP" altLang="en-US" dirty="0">
                <a:latin typeface="UD デジタル 教科書体 N-B" panose="02020700000000000000" pitchFamily="17" charset="-128"/>
                <a:ea typeface="UD デジタル 教科書体 N-B" panose="02020700000000000000" pitchFamily="17" charset="-128"/>
              </a:rPr>
              <a:t>万円分仕入をしてしまうと、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約</a:t>
            </a:r>
            <a:r>
              <a:rPr kumimoji="1" lang="en-US" altLang="ja-JP" dirty="0">
                <a:latin typeface="UD デジタル 教科書体 N-B" panose="02020700000000000000" pitchFamily="17" charset="-128"/>
                <a:ea typeface="UD デジタル 教科書体 N-B" panose="02020700000000000000" pitchFamily="17" charset="-128"/>
              </a:rPr>
              <a:t>1</a:t>
            </a:r>
            <a:r>
              <a:rPr kumimoji="1" lang="ja-JP" altLang="en-US" dirty="0">
                <a:latin typeface="UD デジタル 教科書体 N-B" panose="02020700000000000000" pitchFamily="17" charset="-128"/>
                <a:ea typeface="UD デジタル 教科書体 N-B" panose="02020700000000000000" pitchFamily="17" charset="-128"/>
              </a:rPr>
              <a:t>か月の間で</a:t>
            </a:r>
            <a:r>
              <a:rPr kumimoji="1" lang="en-US" altLang="ja-JP" dirty="0">
                <a:latin typeface="UD デジタル 教科書体 N-B" panose="02020700000000000000" pitchFamily="17" charset="-128"/>
                <a:ea typeface="UD デジタル 教科書体 N-B" panose="02020700000000000000" pitchFamily="17" charset="-128"/>
              </a:rPr>
              <a:t>50</a:t>
            </a:r>
            <a:r>
              <a:rPr kumimoji="1" lang="ja-JP" altLang="en-US" dirty="0">
                <a:latin typeface="UD デジタル 教科書体 N-B" panose="02020700000000000000" pitchFamily="17" charset="-128"/>
                <a:ea typeface="UD デジタル 教科書体 N-B" panose="02020700000000000000" pitchFamily="17" charset="-128"/>
              </a:rPr>
              <a:t>万円分の支払いに耐えうる資金が必要となります。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しかし</a:t>
            </a:r>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で商品を販売する場合、</a:t>
            </a:r>
            <a:r>
              <a:rPr kumimoji="1" lang="en-US" altLang="ja-JP" dirty="0">
                <a:latin typeface="UD デジタル 教科書体 N-B" panose="02020700000000000000" pitchFamily="17" charset="-128"/>
                <a:ea typeface="UD デジタル 教科書体 N-B" panose="02020700000000000000" pitchFamily="17" charset="-128"/>
              </a:rPr>
              <a:t>2</a:t>
            </a:r>
            <a:r>
              <a:rPr kumimoji="1" lang="ja-JP" altLang="en-US" dirty="0">
                <a:latin typeface="UD デジタル 教科書体 N-B" panose="02020700000000000000" pitchFamily="17" charset="-128"/>
                <a:ea typeface="UD デジタル 教科書体 N-B" panose="02020700000000000000" pitchFamily="17" charset="-128"/>
              </a:rPr>
              <a:t>週間に</a:t>
            </a:r>
            <a:r>
              <a:rPr kumimoji="1" lang="en-US" altLang="ja-JP" dirty="0">
                <a:latin typeface="UD デジタル 教科書体 N-B" panose="02020700000000000000" pitchFamily="17" charset="-128"/>
                <a:ea typeface="UD デジタル 教科書体 N-B" panose="02020700000000000000" pitchFamily="17" charset="-128"/>
              </a:rPr>
              <a:t>1</a:t>
            </a:r>
            <a:r>
              <a:rPr kumimoji="1" lang="ja-JP" altLang="en-US" dirty="0">
                <a:latin typeface="UD デジタル 教科書体 N-B" panose="02020700000000000000" pitchFamily="17" charset="-128"/>
                <a:ea typeface="UD デジタル 教科書体 N-B" panose="02020700000000000000" pitchFamily="17" charset="-128"/>
              </a:rPr>
              <a:t>回の振り込みのため月末に</a:t>
            </a:r>
            <a:r>
              <a:rPr kumimoji="1" lang="en-US" altLang="ja-JP" dirty="0">
                <a:latin typeface="UD デジタル 教科書体 N-B" panose="02020700000000000000" pitchFamily="17" charset="-128"/>
                <a:ea typeface="UD デジタル 教科書体 N-B" panose="02020700000000000000" pitchFamily="17" charset="-128"/>
              </a:rPr>
              <a:t>50</a:t>
            </a:r>
            <a:r>
              <a:rPr kumimoji="1" lang="ja-JP" altLang="en-US" dirty="0">
                <a:latin typeface="UD デジタル 教科書体 N-B" panose="02020700000000000000" pitchFamily="17" charset="-128"/>
                <a:ea typeface="UD デジタル 教科書体 N-B" panose="02020700000000000000" pitchFamily="17" charset="-128"/>
              </a:rPr>
              <a:t>万円を用意しなくてはならない場合</a:t>
            </a:r>
            <a:r>
              <a:rPr kumimoji="1" lang="en-US" altLang="ja-JP" dirty="0">
                <a:latin typeface="UD デジタル 教科書体 N-B" panose="02020700000000000000" pitchFamily="17" charset="-128"/>
                <a:ea typeface="UD デジタル 教科書体 N-B" panose="02020700000000000000" pitchFamily="17" charset="-128"/>
              </a:rPr>
              <a:t>2</a:t>
            </a:r>
            <a:r>
              <a:rPr kumimoji="1" lang="ja-JP" altLang="en-US" dirty="0">
                <a:latin typeface="UD デジタル 教科書体 N-B" panose="02020700000000000000" pitchFamily="17" charset="-128"/>
                <a:ea typeface="UD デジタル 教科書体 N-B" panose="02020700000000000000" pitchFamily="17" charset="-128"/>
              </a:rPr>
              <a:t>週間である程度の商品を販売する必要があります。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要するに</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（残存資金＋売上金）＞</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50</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万円</a:t>
            </a:r>
            <a:r>
              <a:rPr kumimoji="1" lang="ja-JP" altLang="en-US" dirty="0">
                <a:latin typeface="UD デジタル 教科書体 N-B" panose="02020700000000000000" pitchFamily="17" charset="-128"/>
                <a:ea typeface="UD デジタル 教科書体 N-B" panose="02020700000000000000" pitchFamily="17" charset="-128"/>
              </a:rPr>
              <a:t>になっていなくてはなりません。</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もし手元に資金をプールしておかないとこういった事態の際に</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カードの支払いができないということが発生してしまうので、</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仕入金額：プールした金額＝</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6</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4</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7</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3</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の黄金比率は守りましょう。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rPr>
              <a:t>【</a:t>
            </a:r>
            <a:r>
              <a:rPr kumimoji="1" lang="ja-JP" altLang="en-US" dirty="0">
                <a:solidFill>
                  <a:srgbClr val="92D050"/>
                </a:solidFill>
                <a:latin typeface="UD デジタル 教科書体 N-B" panose="02020700000000000000" pitchFamily="17" charset="-128"/>
                <a:ea typeface="UD デジタル 教科書体 N-B" panose="02020700000000000000" pitchFamily="17" charset="-128"/>
              </a:rPr>
              <a:t>関連講義と補足テキスト</a:t>
            </a:r>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rPr>
              <a:t>】</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chemeClr val="accent5"/>
                </a:solidFill>
                <a:latin typeface="UD デジタル 教科書体 N-B" panose="02020700000000000000" pitchFamily="17" charset="-128"/>
                <a:ea typeface="UD デジタル 教科書体 N-B" panose="02020700000000000000" pitchFamily="17" charset="-128"/>
                <a:hlinkClick r:id="rId2"/>
              </a:rPr>
              <a:t>・</a:t>
            </a:r>
            <a:r>
              <a:rPr kumimoji="1" lang="en-US" altLang="ja-JP" dirty="0">
                <a:latin typeface="UD デジタル 教科書体 N-B" panose="02020700000000000000" pitchFamily="17" charset="-128"/>
                <a:ea typeface="UD デジタル 教科書体 N-B" panose="02020700000000000000" pitchFamily="17" charset="-128"/>
                <a:hlinkClick r:id="rId2"/>
              </a:rPr>
              <a:t>Amazon</a:t>
            </a:r>
            <a:r>
              <a:rPr kumimoji="1" lang="ja-JP" altLang="en-US" dirty="0">
                <a:latin typeface="UD デジタル 教科書体 N-B" panose="02020700000000000000" pitchFamily="17" charset="-128"/>
                <a:ea typeface="UD デジタル 教科書体 N-B" panose="02020700000000000000" pitchFamily="17" charset="-128"/>
                <a:hlinkClick r:id="rId2"/>
              </a:rPr>
              <a:t>輸入で使うべきクレジットカードの条件とは？</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19696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42DED-6C85-4BF4-94E7-A5503B2270C6}"/>
              </a:ext>
            </a:extLst>
          </p:cNvPr>
          <p:cNvSpPr>
            <a:spLocks noGrp="1"/>
          </p:cNvSpPr>
          <p:nvPr>
            <p:ph type="title"/>
          </p:nvPr>
        </p:nvSpPr>
        <p:spPr>
          <a:xfrm>
            <a:off x="1141413" y="609600"/>
            <a:ext cx="9905998" cy="673916"/>
          </a:xfrm>
        </p:spPr>
        <p:txBody>
          <a:bodyPr/>
          <a:lstStyle/>
          <a:p>
            <a:r>
              <a:rPr kumimoji="1" lang="en-US" altLang="ja-JP" u="sng" dirty="0">
                <a:latin typeface="UD デジタル 教科書体 N-B" panose="02020700000000000000" pitchFamily="17" charset="-128"/>
                <a:ea typeface="UD デジタル 教科書体 N-B" panose="02020700000000000000" pitchFamily="17" charset="-128"/>
              </a:rPr>
              <a:t>2.3</a:t>
            </a:r>
            <a:r>
              <a:rPr kumimoji="1" lang="ja-JP" altLang="en-US" u="sng" dirty="0">
                <a:latin typeface="UD デジタル 教科書体 N-B" panose="02020700000000000000" pitchFamily="17" charset="-128"/>
                <a:ea typeface="UD デジタル 教科書体 N-B" panose="02020700000000000000" pitchFamily="17" charset="-128"/>
              </a:rPr>
              <a:t>　時間について</a:t>
            </a:r>
          </a:p>
        </p:txBody>
      </p:sp>
      <p:sp>
        <p:nvSpPr>
          <p:cNvPr id="3" name="テキスト ボックス 2">
            <a:extLst>
              <a:ext uri="{FF2B5EF4-FFF2-40B4-BE49-F238E27FC236}">
                <a16:creationId xmlns:a16="http://schemas.microsoft.com/office/drawing/2014/main" id="{9E1113FC-AE3A-42A2-A1E6-CCD6CA2371DD}"/>
              </a:ext>
            </a:extLst>
          </p:cNvPr>
          <p:cNvSpPr txBox="1"/>
          <p:nvPr/>
        </p:nvSpPr>
        <p:spPr>
          <a:xfrm>
            <a:off x="1141413" y="1560352"/>
            <a:ext cx="9905998" cy="5078313"/>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輸入ビジネスだけでなくビジネスを執り行い成功する人は</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“時間”</a:t>
            </a:r>
            <a:r>
              <a:rPr kumimoji="1" lang="ja-JP" altLang="en-US" dirty="0">
                <a:latin typeface="UD デジタル 教科書体 N-B" panose="02020700000000000000" pitchFamily="17" charset="-128"/>
                <a:ea typeface="UD デジタル 教科書体 N-B" panose="02020700000000000000" pitchFamily="17" charset="-128"/>
              </a:rPr>
              <a:t>をとても重要視しています。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輸入ビジネスで成功したいと考える人が初めに考えなくてはならないことは、</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「どうやって資金を素早く増やすことができるか」</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「どうやってライバルよりも早く仕入れ・販売をするか」</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の</a:t>
            </a:r>
            <a:r>
              <a:rPr kumimoji="1" lang="en-US" altLang="ja-JP" dirty="0">
                <a:latin typeface="UD デジタル 教科書体 N-B" panose="02020700000000000000" pitchFamily="17" charset="-128"/>
                <a:ea typeface="UD デジタル 教科書体 N-B" panose="02020700000000000000" pitchFamily="17" charset="-128"/>
              </a:rPr>
              <a:t>2</a:t>
            </a:r>
            <a:r>
              <a:rPr kumimoji="1" lang="ja-JP" altLang="en-US" dirty="0">
                <a:latin typeface="UD デジタル 教科書体 N-B" panose="02020700000000000000" pitchFamily="17" charset="-128"/>
                <a:ea typeface="UD デジタル 教科書体 N-B" panose="02020700000000000000" pitchFamily="17" charset="-128"/>
              </a:rPr>
              <a:t>点を意識した行動をとる必要があります。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特に副業で取り組まれる方は、時間が本業の人と比べて圧倒的に少ないので、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隙間時間やその他の自由時間を削って作業に打ち込みましょう。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危機感＝やる気だと思っているので、やる気がないのは危機感がない人です。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危機感がないと行動しない人は、何をやっても成功しないのであきらめた方が無難です。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また時間の使い方にも非常にポイントがあります。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07295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FD1122-5791-4BA1-AE07-67BE5CE96F20}"/>
              </a:ext>
            </a:extLst>
          </p:cNvPr>
          <p:cNvSpPr txBox="1"/>
          <p:nvPr/>
        </p:nvSpPr>
        <p:spPr>
          <a:xfrm>
            <a:off x="1184246" y="335845"/>
            <a:ext cx="9823508" cy="6186309"/>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意識しなくてはならない点は、</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誰かにやってもらう作業は先に依頼をして、</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　同時にいくつもの作業が並行して進んでいる状態を作り出すこと。</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t>
            </a: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利益につながること（＝商品リサーチ）に時間を投下していくこと</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の</a:t>
            </a:r>
            <a:r>
              <a:rPr kumimoji="1" lang="en-US" altLang="ja-JP" dirty="0">
                <a:latin typeface="UD デジタル 教科書体 N-B" panose="02020700000000000000" pitchFamily="17" charset="-128"/>
                <a:ea typeface="UD デジタル 教科書体 N-B" panose="02020700000000000000" pitchFamily="17" charset="-128"/>
              </a:rPr>
              <a:t>2</a:t>
            </a:r>
            <a:r>
              <a:rPr kumimoji="1" lang="ja-JP" altLang="en-US" dirty="0">
                <a:latin typeface="UD デジタル 教科書体 N-B" panose="02020700000000000000" pitchFamily="17" charset="-128"/>
                <a:ea typeface="UD デジタル 教科書体 N-B" panose="02020700000000000000" pitchFamily="17" charset="-128"/>
              </a:rPr>
              <a:t>点です。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はじめのうちはすべて自分で行うと思いますが、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作業に慣れてきたら徐々に事務作業は外注さんにお願いするようにしましょう。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言い方は酷ですが、</a:t>
            </a:r>
            <a:r>
              <a:rPr kumimoji="1" lang="en-US" altLang="ja-JP" dirty="0">
                <a:latin typeface="UD デジタル 教科書体 N-B" panose="02020700000000000000" pitchFamily="17" charset="-128"/>
                <a:ea typeface="UD デジタル 教科書体 N-B" panose="02020700000000000000" pitchFamily="17" charset="-128"/>
              </a:rPr>
              <a:t>1</a:t>
            </a:r>
            <a:r>
              <a:rPr kumimoji="1" lang="ja-JP" altLang="en-US" dirty="0">
                <a:latin typeface="UD デジタル 教科書体 N-B" panose="02020700000000000000" pitchFamily="17" charset="-128"/>
                <a:ea typeface="UD デジタル 教科書体 N-B" panose="02020700000000000000" pitchFamily="17" charset="-128"/>
              </a:rPr>
              <a:t>円にもならない事務作業で</a:t>
            </a:r>
            <a:r>
              <a:rPr kumimoji="1" lang="en-US" altLang="ja-JP" dirty="0">
                <a:latin typeface="UD デジタル 教科書体 N-B" panose="02020700000000000000" pitchFamily="17" charset="-128"/>
                <a:ea typeface="UD デジタル 教科書体 N-B" panose="02020700000000000000" pitchFamily="17" charset="-128"/>
              </a:rPr>
              <a:t>1</a:t>
            </a:r>
            <a:r>
              <a:rPr kumimoji="1" lang="ja-JP" altLang="en-US" dirty="0">
                <a:latin typeface="UD デジタル 教科書体 N-B" panose="02020700000000000000" pitchFamily="17" charset="-128"/>
                <a:ea typeface="UD デジタル 教科書体 N-B" panose="02020700000000000000" pitchFamily="17" charset="-128"/>
              </a:rPr>
              <a:t>時間かかるのなら、</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お金を払って作業をしてくれる人にお願いして作成してもらった方が得策です。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浮いた時間で商品リサーチをして利益を積み上げていきましょう。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rPr>
              <a:t>【</a:t>
            </a:r>
            <a:r>
              <a:rPr kumimoji="1" lang="ja-JP" altLang="en-US" dirty="0">
                <a:solidFill>
                  <a:srgbClr val="92D050"/>
                </a:solidFill>
                <a:latin typeface="UD デジタル 教科書体 N-B" panose="02020700000000000000" pitchFamily="17" charset="-128"/>
                <a:ea typeface="UD デジタル 教科書体 N-B" panose="02020700000000000000" pitchFamily="17" charset="-128"/>
              </a:rPr>
              <a:t>関連講義と補足テキスト</a:t>
            </a:r>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rPr>
              <a:t>】</a:t>
            </a:r>
          </a:p>
          <a:p>
            <a:endPar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92D050"/>
                </a:solidFill>
                <a:latin typeface="UD デジタル 教科書体 N-B" panose="02020700000000000000" pitchFamily="17" charset="-128"/>
                <a:ea typeface="UD デジタル 教科書体 N-B" panose="02020700000000000000" pitchFamily="17" charset="-128"/>
                <a:hlinkClick r:id="rId2"/>
              </a:rPr>
              <a:t>・時間軸の考え方</a:t>
            </a:r>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hlinkClick r:id="rId2"/>
              </a:rPr>
              <a:t>【</a:t>
            </a:r>
            <a:r>
              <a:rPr kumimoji="1" lang="ja-JP" altLang="en-US" dirty="0">
                <a:solidFill>
                  <a:srgbClr val="92D050"/>
                </a:solidFill>
                <a:latin typeface="UD デジタル 教科書体 N-B" panose="02020700000000000000" pitchFamily="17" charset="-128"/>
                <a:ea typeface="UD デジタル 教科書体 N-B" panose="02020700000000000000" pitchFamily="17" charset="-128"/>
                <a:hlinkClick r:id="rId2"/>
              </a:rPr>
              <a:t>作業時間編</a:t>
            </a:r>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hlinkClick r:id="rId2"/>
              </a:rPr>
              <a:t>】</a:t>
            </a:r>
            <a:r>
              <a:rPr kumimoji="1" lang="ja-JP" altLang="en-US" dirty="0">
                <a:solidFill>
                  <a:srgbClr val="92D050"/>
                </a:solidFill>
                <a:latin typeface="UD デジタル 教科書体 N-B" panose="02020700000000000000" pitchFamily="17" charset="-128"/>
                <a:ea typeface="UD デジタル 教科書体 N-B" panose="02020700000000000000" pitchFamily="17" charset="-128"/>
                <a:hlinkClick r:id="rId2"/>
              </a:rPr>
              <a:t>　</a:t>
            </a:r>
            <a:endPar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92D050"/>
                </a:solidFill>
                <a:latin typeface="UD デジタル 教科書体 N-B" panose="02020700000000000000" pitchFamily="17" charset="-128"/>
                <a:ea typeface="UD デジタル 教科書体 N-B" panose="02020700000000000000" pitchFamily="17" charset="-128"/>
                <a:hlinkClick r:id="rId3"/>
              </a:rPr>
              <a:t>・時間軸の考え方</a:t>
            </a:r>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hlinkClick r:id="rId3"/>
              </a:rPr>
              <a:t>【</a:t>
            </a:r>
            <a:r>
              <a:rPr kumimoji="1" lang="ja-JP" altLang="en-US" dirty="0">
                <a:solidFill>
                  <a:srgbClr val="92D050"/>
                </a:solidFill>
                <a:latin typeface="UD デジタル 教科書体 N-B" panose="02020700000000000000" pitchFamily="17" charset="-128"/>
                <a:ea typeface="UD デジタル 教科書体 N-B" panose="02020700000000000000" pitchFamily="17" charset="-128"/>
                <a:hlinkClick r:id="rId3"/>
              </a:rPr>
              <a:t>仕入れ編</a:t>
            </a:r>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hlinkClick r:id="rId3"/>
              </a:rPr>
              <a:t>】</a:t>
            </a:r>
            <a:endPar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80337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44FF73-F03D-4273-AC80-8040A32E97AC}"/>
              </a:ext>
            </a:extLst>
          </p:cNvPr>
          <p:cNvSpPr>
            <a:spLocks noGrp="1"/>
          </p:cNvSpPr>
          <p:nvPr>
            <p:ph type="title"/>
          </p:nvPr>
        </p:nvSpPr>
        <p:spPr>
          <a:xfrm>
            <a:off x="1333849" y="237486"/>
            <a:ext cx="7583647" cy="1004581"/>
          </a:xfrm>
        </p:spPr>
        <p:txBody>
          <a:bodyPr>
            <a:noAutofit/>
          </a:bodyPr>
          <a:lstStyle/>
          <a:p>
            <a:r>
              <a:rPr kumimoji="1" lang="en-US" altLang="ja-JP" u="sng" dirty="0">
                <a:latin typeface="UD デジタル 教科書体 N-B" panose="02020700000000000000" pitchFamily="17" charset="-128"/>
                <a:ea typeface="UD デジタル 教科書体 N-B" panose="02020700000000000000" pitchFamily="17" charset="-128"/>
              </a:rPr>
              <a:t>3.</a:t>
            </a:r>
            <a:r>
              <a:rPr lang="ja-JP" altLang="en-US" u="sng" dirty="0">
                <a:latin typeface="UD デジタル 教科書体 N-B" panose="02020700000000000000" pitchFamily="17" charset="-128"/>
                <a:ea typeface="UD デジタル 教科書体 N-B" panose="02020700000000000000" pitchFamily="17" charset="-128"/>
              </a:rPr>
              <a:t>登録しておかなくてはならないもの </a:t>
            </a:r>
            <a:endParaRPr kumimoji="1" lang="ja-JP" altLang="en-US" u="sng" dirty="0">
              <a:latin typeface="UD デジタル 教科書体 N-B" panose="02020700000000000000" pitchFamily="17" charset="-128"/>
              <a:ea typeface="UD デジタル 教科書体 N-B" panose="02020700000000000000" pitchFamily="17" charset="-128"/>
            </a:endParaRPr>
          </a:p>
        </p:txBody>
      </p:sp>
      <p:sp>
        <p:nvSpPr>
          <p:cNvPr id="3" name="テキスト ボックス 2">
            <a:extLst>
              <a:ext uri="{FF2B5EF4-FFF2-40B4-BE49-F238E27FC236}">
                <a16:creationId xmlns:a16="http://schemas.microsoft.com/office/drawing/2014/main" id="{91514115-B48B-466F-83DA-D3A0F7CD8F36}"/>
              </a:ext>
            </a:extLst>
          </p:cNvPr>
          <p:cNvSpPr txBox="1"/>
          <p:nvPr/>
        </p:nvSpPr>
        <p:spPr>
          <a:xfrm>
            <a:off x="1333850" y="1593908"/>
            <a:ext cx="9857064" cy="4524315"/>
          </a:xfrm>
          <a:prstGeom prst="rect">
            <a:avLst/>
          </a:prstGeom>
          <a:noFill/>
        </p:spPr>
        <p:txBody>
          <a:bodyPr wrap="squar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輸入ビジネスを執り行うにあたって登録しておかなくてはならない項目が、</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Amazon.co.jp</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の販売者登録</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・海外</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Amazon</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への購入者アカウントの作成</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・転送会社の登録</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eBay</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とキャッシュバックサイトの登録</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PayPal</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の登録</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と全部で</a:t>
            </a:r>
            <a:r>
              <a:rPr kumimoji="1" lang="en-US" altLang="ja-JP" dirty="0">
                <a:latin typeface="UD デジタル 教科書体 N-B" panose="02020700000000000000" pitchFamily="17" charset="-128"/>
                <a:ea typeface="UD デジタル 教科書体 N-B" panose="02020700000000000000" pitchFamily="17" charset="-128"/>
              </a:rPr>
              <a:t>5</a:t>
            </a:r>
            <a:r>
              <a:rPr kumimoji="1" lang="ja-JP" altLang="en-US" dirty="0">
                <a:latin typeface="UD デジタル 教科書体 N-B" panose="02020700000000000000" pitchFamily="17" charset="-128"/>
                <a:ea typeface="UD デジタル 教科書体 N-B" panose="02020700000000000000" pitchFamily="17" charset="-128"/>
              </a:rPr>
              <a:t>つあります。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5</a:t>
            </a:r>
            <a:r>
              <a:rPr kumimoji="1" lang="ja-JP" altLang="en-US" dirty="0">
                <a:latin typeface="UD デジタル 教科書体 N-B" panose="02020700000000000000" pitchFamily="17" charset="-128"/>
                <a:ea typeface="UD デジタル 教科書体 N-B" panose="02020700000000000000" pitchFamily="17" charset="-128"/>
              </a:rPr>
              <a:t>つといっても基本的なこと</a:t>
            </a:r>
            <a:r>
              <a:rPr kumimoji="1" lang="en-US" altLang="ja-JP" dirty="0">
                <a:latin typeface="UD デジタル 教科書体 N-B" panose="02020700000000000000" pitchFamily="17" charset="-128"/>
                <a:ea typeface="UD デジタル 教科書体 N-B" panose="02020700000000000000" pitchFamily="17" charset="-128"/>
              </a:rPr>
              <a:t>5</a:t>
            </a:r>
            <a:r>
              <a:rPr kumimoji="1" lang="ja-JP" altLang="en-US" dirty="0">
                <a:latin typeface="UD デジタル 教科書体 N-B" panose="02020700000000000000" pitchFamily="17" charset="-128"/>
                <a:ea typeface="UD デジタル 教科書体 N-B" panose="02020700000000000000" pitchFamily="17" charset="-128"/>
              </a:rPr>
              <a:t>つなので、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その他は各自感じた必要事項を登録していく必要があります。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98959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3E37FA-8F57-459F-93EC-D8B5482247BC}"/>
              </a:ext>
            </a:extLst>
          </p:cNvPr>
          <p:cNvSpPr>
            <a:spLocks noGrp="1"/>
          </p:cNvSpPr>
          <p:nvPr>
            <p:ph type="title"/>
          </p:nvPr>
        </p:nvSpPr>
        <p:spPr>
          <a:xfrm>
            <a:off x="1208015" y="399876"/>
            <a:ext cx="7633471" cy="724250"/>
          </a:xfrm>
        </p:spPr>
        <p:txBody>
          <a:bodyPr>
            <a:normAutofit fontScale="90000"/>
          </a:bodyPr>
          <a:lstStyle/>
          <a:p>
            <a:r>
              <a:rPr kumimoji="1" lang="en-US" altLang="ja-JP" u="sng" dirty="0">
                <a:latin typeface="UD デジタル 教科書体 N-B" panose="02020700000000000000" pitchFamily="17" charset="-128"/>
                <a:ea typeface="UD デジタル 教科書体 N-B" panose="02020700000000000000" pitchFamily="17" charset="-128"/>
              </a:rPr>
              <a:t>3.1</a:t>
            </a:r>
            <a:r>
              <a:rPr kumimoji="1" lang="ja-JP" altLang="en-US" u="sng" dirty="0">
                <a:latin typeface="UD デジタル 教科書体 N-B" panose="02020700000000000000" pitchFamily="17" charset="-128"/>
                <a:ea typeface="UD デジタル 教科書体 N-B" panose="02020700000000000000" pitchFamily="17" charset="-128"/>
              </a:rPr>
              <a:t>　</a:t>
            </a:r>
            <a:r>
              <a:rPr kumimoji="1" lang="en-US" altLang="ja-JP" u="sng" dirty="0">
                <a:latin typeface="UD デジタル 教科書体 N-B" panose="02020700000000000000" pitchFamily="17" charset="-128"/>
                <a:ea typeface="UD デジタル 教科書体 N-B" panose="02020700000000000000" pitchFamily="17" charset="-128"/>
              </a:rPr>
              <a:t>Amazon.co.jp</a:t>
            </a:r>
            <a:r>
              <a:rPr kumimoji="1" lang="ja-JP" altLang="en-US" u="sng" dirty="0">
                <a:latin typeface="UD デジタル 教科書体 N-B" panose="02020700000000000000" pitchFamily="17" charset="-128"/>
                <a:ea typeface="UD デジタル 教科書体 N-B" panose="02020700000000000000" pitchFamily="17" charset="-128"/>
              </a:rPr>
              <a:t>の販売者登録について</a:t>
            </a:r>
          </a:p>
        </p:txBody>
      </p:sp>
      <p:sp>
        <p:nvSpPr>
          <p:cNvPr id="3" name="テキスト ボックス 2">
            <a:extLst>
              <a:ext uri="{FF2B5EF4-FFF2-40B4-BE49-F238E27FC236}">
                <a16:creationId xmlns:a16="http://schemas.microsoft.com/office/drawing/2014/main" id="{0B9C2475-283B-4A7F-A47D-6DE8FB24E877}"/>
              </a:ext>
            </a:extLst>
          </p:cNvPr>
          <p:cNvSpPr txBox="1"/>
          <p:nvPr/>
        </p:nvSpPr>
        <p:spPr>
          <a:xfrm>
            <a:off x="1208015" y="1258109"/>
            <a:ext cx="6048462" cy="1754326"/>
          </a:xfrm>
          <a:prstGeom prst="rect">
            <a:avLst/>
          </a:prstGeom>
          <a:noFill/>
        </p:spPr>
        <p:txBody>
          <a:bodyPr wrap="squar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輸入ビジネスは名の通り</a:t>
            </a:r>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で販売をするので、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一番始めに販売者アカウントを作成しましょう。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販売者アカウントは大口と小口と</a:t>
            </a:r>
            <a:r>
              <a:rPr kumimoji="1" lang="en-US" altLang="ja-JP" dirty="0">
                <a:latin typeface="UD デジタル 教科書体 N-B" panose="02020700000000000000" pitchFamily="17" charset="-128"/>
                <a:ea typeface="UD デジタル 教科書体 N-B" panose="02020700000000000000" pitchFamily="17" charset="-128"/>
              </a:rPr>
              <a:t>2</a:t>
            </a:r>
            <a:r>
              <a:rPr kumimoji="1" lang="ja-JP" altLang="en-US" dirty="0">
                <a:latin typeface="UD デジタル 教科書体 N-B" panose="02020700000000000000" pitchFamily="17" charset="-128"/>
                <a:ea typeface="UD デジタル 教科書体 N-B" panose="02020700000000000000" pitchFamily="17" charset="-128"/>
              </a:rPr>
              <a:t>種類あり、</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どちらがいいかわからないかもしれませんが、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必ず大口出品を選ぶようにしましょう。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7" name="図 6" descr="スクリーンショット が含まれている画像&#10;&#10;自動的に生成された説明">
            <a:extLst>
              <a:ext uri="{FF2B5EF4-FFF2-40B4-BE49-F238E27FC236}">
                <a16:creationId xmlns:a16="http://schemas.microsoft.com/office/drawing/2014/main" id="{C06494CA-31E6-448F-A932-3EDF4950460B}"/>
              </a:ext>
            </a:extLst>
          </p:cNvPr>
          <p:cNvPicPr>
            <a:picLocks noChangeAspect="1"/>
          </p:cNvPicPr>
          <p:nvPr/>
        </p:nvPicPr>
        <p:blipFill>
          <a:blip r:embed="rId2"/>
          <a:stretch>
            <a:fillRect/>
          </a:stretch>
        </p:blipFill>
        <p:spPr>
          <a:xfrm>
            <a:off x="7283122" y="1124126"/>
            <a:ext cx="3700863" cy="51525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テキスト ボックス 7">
            <a:extLst>
              <a:ext uri="{FF2B5EF4-FFF2-40B4-BE49-F238E27FC236}">
                <a16:creationId xmlns:a16="http://schemas.microsoft.com/office/drawing/2014/main" id="{4C035971-5106-452D-9ABA-05B095D230CD}"/>
              </a:ext>
            </a:extLst>
          </p:cNvPr>
          <p:cNvSpPr txBox="1"/>
          <p:nvPr/>
        </p:nvSpPr>
        <p:spPr>
          <a:xfrm>
            <a:off x="1208015" y="3012435"/>
            <a:ext cx="5419287" cy="3693319"/>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大口と小口での大きな違いは、右の図以外にも</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・オリジナル商品の出品可否</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・カートボックスの獲得可否</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・レポートを用いた在庫チャックの可否</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などといったビジネス展開していくうえで欠かせない要素が小口出品には付帯されていません。</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料金だけを見て小口出品にしないよう気を付けてください。</a:t>
            </a:r>
          </a:p>
        </p:txBody>
      </p:sp>
      <p:sp>
        <p:nvSpPr>
          <p:cNvPr id="9" name="テキスト ボックス 8">
            <a:extLst>
              <a:ext uri="{FF2B5EF4-FFF2-40B4-BE49-F238E27FC236}">
                <a16:creationId xmlns:a16="http://schemas.microsoft.com/office/drawing/2014/main" id="{323955BE-62BB-4CB8-B687-923D8020E62C}"/>
              </a:ext>
            </a:extLst>
          </p:cNvPr>
          <p:cNvSpPr txBox="1"/>
          <p:nvPr/>
        </p:nvSpPr>
        <p:spPr>
          <a:xfrm>
            <a:off x="7963658" y="6397977"/>
            <a:ext cx="2339790" cy="307777"/>
          </a:xfrm>
          <a:prstGeom prst="rect">
            <a:avLst/>
          </a:prstGeom>
          <a:noFill/>
        </p:spPr>
        <p:txBody>
          <a:bodyPr wrap="squar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引用：</a:t>
            </a:r>
            <a:r>
              <a:rPr kumimoji="1" lang="en-US" altLang="ja-JP" sz="1400" dirty="0">
                <a:latin typeface="UD デジタル 教科書体 N-B" panose="02020700000000000000" pitchFamily="17" charset="-128"/>
                <a:ea typeface="UD デジタル 教科書体 N-B" panose="02020700000000000000" pitchFamily="17" charset="-128"/>
              </a:rPr>
              <a:t>Amazon</a:t>
            </a:r>
            <a:r>
              <a:rPr kumimoji="1" lang="ja-JP" altLang="en-US" sz="1400" dirty="0">
                <a:latin typeface="UD デジタル 教科書体 N-B" panose="02020700000000000000" pitchFamily="17" charset="-128"/>
                <a:ea typeface="UD デジタル 教科書体 N-B" panose="02020700000000000000" pitchFamily="17" charset="-128"/>
              </a:rPr>
              <a:t>出品サービス</a:t>
            </a:r>
            <a:endParaRPr kumimoji="1" lang="en-US" altLang="ja-JP" sz="14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46544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3DB47A-A808-4779-865F-F24BC61ACF38}"/>
              </a:ext>
            </a:extLst>
          </p:cNvPr>
          <p:cNvSpPr>
            <a:spLocks noGrp="1"/>
          </p:cNvSpPr>
          <p:nvPr>
            <p:ph type="title"/>
          </p:nvPr>
        </p:nvSpPr>
        <p:spPr>
          <a:xfrm>
            <a:off x="1233692" y="542488"/>
            <a:ext cx="8170367" cy="866862"/>
          </a:xfrm>
        </p:spPr>
        <p:txBody>
          <a:bodyPr/>
          <a:lstStyle/>
          <a:p>
            <a:r>
              <a:rPr kumimoji="1" lang="en-US" altLang="ja-JP" u="sng" dirty="0">
                <a:latin typeface="UD デジタル 教科書体 N-B" panose="02020700000000000000" pitchFamily="17" charset="-128"/>
                <a:ea typeface="UD デジタル 教科書体 N-B" panose="02020700000000000000" pitchFamily="17" charset="-128"/>
              </a:rPr>
              <a:t>3.2</a:t>
            </a:r>
            <a:r>
              <a:rPr kumimoji="1" lang="ja-JP" altLang="en-US" u="sng" dirty="0">
                <a:latin typeface="UD デジタル 教科書体 N-B" panose="02020700000000000000" pitchFamily="17" charset="-128"/>
                <a:ea typeface="UD デジタル 教科書体 N-B" panose="02020700000000000000" pitchFamily="17" charset="-128"/>
              </a:rPr>
              <a:t>　海外</a:t>
            </a:r>
            <a:r>
              <a:rPr kumimoji="1" lang="en-US" altLang="ja-JP" u="sng" dirty="0">
                <a:latin typeface="UD デジタル 教科書体 N-B" panose="02020700000000000000" pitchFamily="17" charset="-128"/>
                <a:ea typeface="UD デジタル 教科書体 N-B" panose="02020700000000000000" pitchFamily="17" charset="-128"/>
              </a:rPr>
              <a:t>Amazon</a:t>
            </a:r>
            <a:r>
              <a:rPr kumimoji="1" lang="ja-JP" altLang="en-US" u="sng" dirty="0">
                <a:latin typeface="UD デジタル 教科書体 N-B" panose="02020700000000000000" pitchFamily="17" charset="-128"/>
                <a:ea typeface="UD デジタル 教科書体 N-B" panose="02020700000000000000" pitchFamily="17" charset="-128"/>
              </a:rPr>
              <a:t>への購入者アカウント登録</a:t>
            </a:r>
          </a:p>
        </p:txBody>
      </p:sp>
      <p:sp>
        <p:nvSpPr>
          <p:cNvPr id="3" name="テキスト ボックス 2">
            <a:extLst>
              <a:ext uri="{FF2B5EF4-FFF2-40B4-BE49-F238E27FC236}">
                <a16:creationId xmlns:a16="http://schemas.microsoft.com/office/drawing/2014/main" id="{C8676FE9-E7BD-4667-84A7-7697F3F8F001}"/>
              </a:ext>
            </a:extLst>
          </p:cNvPr>
          <p:cNvSpPr txBox="1"/>
          <p:nvPr/>
        </p:nvSpPr>
        <p:spPr>
          <a:xfrm>
            <a:off x="1233692" y="1582340"/>
            <a:ext cx="9512605" cy="3416320"/>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最も簡単に商品を仕入れる方法として、</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日本以外の</a:t>
            </a:r>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での購入者アカウントを登録しておく必要があります。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登録の手順は日本と同じで</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「メールアドレス」</a:t>
            </a:r>
            <a:r>
              <a:rPr kumimoji="1" lang="ja-JP" altLang="en-US" dirty="0">
                <a:latin typeface="UD デジタル 教科書体 N-B" panose="02020700000000000000" pitchFamily="17" charset="-128"/>
                <a:ea typeface="UD デジタル 教科書体 N-B" panose="02020700000000000000" pitchFamily="17" charset="-128"/>
              </a:rPr>
              <a:t>と</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「任意のパスワード」</a:t>
            </a:r>
            <a:r>
              <a:rPr kumimoji="1" lang="ja-JP" altLang="en-US" dirty="0">
                <a:latin typeface="UD デジタル 教科書体 N-B" panose="02020700000000000000" pitchFamily="17" charset="-128"/>
                <a:ea typeface="UD デジタル 教科書体 N-B" panose="02020700000000000000" pitchFamily="17" charset="-128"/>
              </a:rPr>
              <a:t>があれば問題ありません。</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海外の</a:t>
            </a:r>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は日本以外共通のメールアドレスとパスワードで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ログインできるので面倒な手続き等は</a:t>
            </a:r>
            <a:r>
              <a:rPr kumimoji="1" lang="en-US" altLang="ja-JP" dirty="0">
                <a:latin typeface="UD デジタル 教科書体 N-B" panose="02020700000000000000" pitchFamily="17" charset="-128"/>
                <a:ea typeface="UD デジタル 教科書体 N-B" panose="02020700000000000000" pitchFamily="17" charset="-128"/>
              </a:rPr>
              <a:t>1</a:t>
            </a:r>
            <a:r>
              <a:rPr kumimoji="1" lang="ja-JP" altLang="en-US" dirty="0">
                <a:latin typeface="UD デジタル 教科書体 N-B" panose="02020700000000000000" pitchFamily="17" charset="-128"/>
                <a:ea typeface="UD デジタル 教科書体 N-B" panose="02020700000000000000" pitchFamily="17" charset="-128"/>
              </a:rPr>
              <a:t>度で済みます。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利用する国は</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アメリカ、イギリス、ドイツ、フランス、イタリア、スペイン</a:t>
            </a:r>
            <a:r>
              <a:rPr kumimoji="1" lang="ja-JP" altLang="en-US" dirty="0">
                <a:latin typeface="UD デジタル 教科書体 N-B" panose="02020700000000000000" pitchFamily="17" charset="-128"/>
                <a:ea typeface="UD デジタル 教科書体 N-B" panose="02020700000000000000" pitchFamily="17" charset="-128"/>
              </a:rPr>
              <a:t>の計</a:t>
            </a:r>
            <a:r>
              <a:rPr kumimoji="1" lang="en-US" altLang="ja-JP" dirty="0">
                <a:latin typeface="UD デジタル 教科書体 N-B" panose="02020700000000000000" pitchFamily="17" charset="-128"/>
                <a:ea typeface="UD デジタル 教科書体 N-B" panose="02020700000000000000" pitchFamily="17" charset="-128"/>
              </a:rPr>
              <a:t>6</a:t>
            </a:r>
            <a:r>
              <a:rPr kumimoji="1" lang="ja-JP" altLang="en-US" dirty="0">
                <a:latin typeface="UD デジタル 教科書体 N-B" panose="02020700000000000000" pitchFamily="17" charset="-128"/>
                <a:ea typeface="UD デジタル 教科書体 N-B" panose="02020700000000000000" pitchFamily="17" charset="-128"/>
              </a:rPr>
              <a:t>か国です。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b="1" dirty="0">
                <a:latin typeface="UD デジタル 教科書体 N-B" panose="02020700000000000000" pitchFamily="17" charset="-128"/>
                <a:ea typeface="UD デジタル 教科書体 N-B" panose="02020700000000000000" pitchFamily="17" charset="-128"/>
              </a:rPr>
              <a:t>※</a:t>
            </a:r>
            <a:r>
              <a:rPr kumimoji="1" lang="ja-JP" altLang="en-US" b="1" dirty="0">
                <a:latin typeface="UD デジタル 教科書体 N-B" panose="02020700000000000000" pitchFamily="17" charset="-128"/>
                <a:ea typeface="UD デジタル 教科書体 N-B" panose="02020700000000000000" pitchFamily="17" charset="-128"/>
              </a:rPr>
              <a:t>ヨーロッパの</a:t>
            </a:r>
            <a:r>
              <a:rPr kumimoji="1" lang="en-US" altLang="ja-JP" b="1" dirty="0">
                <a:latin typeface="UD デジタル 教科書体 N-B" panose="02020700000000000000" pitchFamily="17" charset="-128"/>
                <a:ea typeface="UD デジタル 教科書体 N-B" panose="02020700000000000000" pitchFamily="17" charset="-128"/>
              </a:rPr>
              <a:t>Amazon</a:t>
            </a:r>
            <a:r>
              <a:rPr kumimoji="1" lang="ja-JP" altLang="en-US" b="1" dirty="0">
                <a:latin typeface="UD デジタル 教科書体 N-B" panose="02020700000000000000" pitchFamily="17" charset="-128"/>
                <a:ea typeface="UD デジタル 教科書体 N-B" panose="02020700000000000000" pitchFamily="17" charset="-128"/>
              </a:rPr>
              <a:t>に関しても同様です。</a:t>
            </a:r>
            <a:endParaRPr kumimoji="1" lang="en-US" altLang="ja-JP" i="1" dirty="0"/>
          </a:p>
          <a:p>
            <a:endParaRPr kumimoji="1" lang="ja-JP" altLang="en-US" dirty="0"/>
          </a:p>
        </p:txBody>
      </p:sp>
    </p:spTree>
    <p:extLst>
      <p:ext uri="{BB962C8B-B14F-4D97-AF65-F5344CB8AC3E}">
        <p14:creationId xmlns:p14="http://schemas.microsoft.com/office/powerpoint/2010/main" val="1956716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1F6174-7F3B-4C8F-A833-AC0595043512}"/>
              </a:ext>
            </a:extLst>
          </p:cNvPr>
          <p:cNvSpPr>
            <a:spLocks noGrp="1"/>
          </p:cNvSpPr>
          <p:nvPr>
            <p:ph type="title"/>
          </p:nvPr>
        </p:nvSpPr>
        <p:spPr>
          <a:xfrm>
            <a:off x="1141413" y="609600"/>
            <a:ext cx="9905998" cy="606804"/>
          </a:xfrm>
        </p:spPr>
        <p:txBody>
          <a:bodyPr/>
          <a:lstStyle/>
          <a:p>
            <a:r>
              <a:rPr kumimoji="1" lang="en-US" altLang="ja-JP" u="sng" dirty="0">
                <a:latin typeface="UD デジタル 教科書体 N-B" panose="02020700000000000000" pitchFamily="17" charset="-128"/>
                <a:ea typeface="UD デジタル 教科書体 N-B" panose="02020700000000000000" pitchFamily="17" charset="-128"/>
              </a:rPr>
              <a:t>3.3</a:t>
            </a:r>
            <a:r>
              <a:rPr kumimoji="1" lang="ja-JP" altLang="en-US" u="sng" dirty="0">
                <a:latin typeface="UD デジタル 教科書体 N-B" panose="02020700000000000000" pitchFamily="17" charset="-128"/>
                <a:ea typeface="UD デジタル 教科書体 N-B" panose="02020700000000000000" pitchFamily="17" charset="-128"/>
              </a:rPr>
              <a:t>　転送会社の登録</a:t>
            </a:r>
          </a:p>
        </p:txBody>
      </p:sp>
      <p:sp>
        <p:nvSpPr>
          <p:cNvPr id="3" name="テキスト ボックス 2">
            <a:extLst>
              <a:ext uri="{FF2B5EF4-FFF2-40B4-BE49-F238E27FC236}">
                <a16:creationId xmlns:a16="http://schemas.microsoft.com/office/drawing/2014/main" id="{0CC1AA32-D981-4ECD-BABB-5683BF85C977}"/>
              </a:ext>
            </a:extLst>
          </p:cNvPr>
          <p:cNvSpPr txBox="1"/>
          <p:nvPr/>
        </p:nvSpPr>
        <p:spPr>
          <a:xfrm>
            <a:off x="1141413" y="1381387"/>
            <a:ext cx="6693904" cy="646331"/>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転送会社とは、荷物を集約して発送してくれるサービス会社で、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初心者の方は</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MYUS</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を利用されるといいです。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6" name="図 5">
            <a:extLst>
              <a:ext uri="{FF2B5EF4-FFF2-40B4-BE49-F238E27FC236}">
                <a16:creationId xmlns:a16="http://schemas.microsoft.com/office/drawing/2014/main" id="{BE104BC0-AA4B-464E-BFDC-3CB3A63B3825}"/>
              </a:ext>
            </a:extLst>
          </p:cNvPr>
          <p:cNvPicPr>
            <a:picLocks noChangeAspect="1"/>
          </p:cNvPicPr>
          <p:nvPr/>
        </p:nvPicPr>
        <p:blipFill>
          <a:blip r:embed="rId2"/>
          <a:stretch>
            <a:fillRect/>
          </a:stretch>
        </p:blipFill>
        <p:spPr>
          <a:xfrm>
            <a:off x="6145636" y="1843052"/>
            <a:ext cx="4901775" cy="40829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テキスト ボックス 6">
            <a:extLst>
              <a:ext uri="{FF2B5EF4-FFF2-40B4-BE49-F238E27FC236}">
                <a16:creationId xmlns:a16="http://schemas.microsoft.com/office/drawing/2014/main" id="{AC541D8C-DAAD-45DA-9F33-61C54B03BCB2}"/>
              </a:ext>
            </a:extLst>
          </p:cNvPr>
          <p:cNvSpPr txBox="1"/>
          <p:nvPr/>
        </p:nvSpPr>
        <p:spPr>
          <a:xfrm>
            <a:off x="7245895" y="6009130"/>
            <a:ext cx="2701255" cy="307777"/>
          </a:xfrm>
          <a:prstGeom prst="rect">
            <a:avLst/>
          </a:prstGeom>
          <a:noFill/>
        </p:spPr>
        <p:txBody>
          <a:bodyPr wrap="squar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引用：</a:t>
            </a:r>
            <a:r>
              <a:rPr kumimoji="1" lang="en-US" altLang="ja-JP" sz="1400" dirty="0">
                <a:latin typeface="UD デジタル 教科書体 N-B" panose="02020700000000000000" pitchFamily="17" charset="-128"/>
                <a:ea typeface="UD デジタル 教科書体 N-B" panose="02020700000000000000" pitchFamily="17" charset="-128"/>
              </a:rPr>
              <a:t>MYUS</a:t>
            </a:r>
            <a:r>
              <a:rPr kumimoji="1" lang="ja-JP" altLang="en-US" sz="1400" dirty="0">
                <a:latin typeface="UD デジタル 教科書体 N-B" panose="02020700000000000000" pitchFamily="17" charset="-128"/>
                <a:ea typeface="UD デジタル 教科書体 N-B" panose="02020700000000000000" pitchFamily="17" charset="-128"/>
              </a:rPr>
              <a:t>ホームページ</a:t>
            </a:r>
          </a:p>
        </p:txBody>
      </p:sp>
      <p:sp>
        <p:nvSpPr>
          <p:cNvPr id="8" name="テキスト ボックス 7">
            <a:extLst>
              <a:ext uri="{FF2B5EF4-FFF2-40B4-BE49-F238E27FC236}">
                <a16:creationId xmlns:a16="http://schemas.microsoft.com/office/drawing/2014/main" id="{DE14C0C8-AB28-497B-AEE6-518AE52E7F35}"/>
              </a:ext>
            </a:extLst>
          </p:cNvPr>
          <p:cNvSpPr txBox="1"/>
          <p:nvPr/>
        </p:nvSpPr>
        <p:spPr>
          <a:xfrm>
            <a:off x="1141413" y="2192701"/>
            <a:ext cx="4797993" cy="3970318"/>
          </a:xfrm>
          <a:prstGeom prst="rect">
            <a:avLst/>
          </a:prstGeom>
          <a:noFill/>
        </p:spPr>
        <p:txBody>
          <a:bodyPr wrap="squar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MYUS</a:t>
            </a:r>
            <a:r>
              <a:rPr kumimoji="1" lang="ja-JP" altLang="en-US" dirty="0">
                <a:latin typeface="UD デジタル 教科書体 N-B" panose="02020700000000000000" pitchFamily="17" charset="-128"/>
                <a:ea typeface="UD デジタル 教科書体 N-B" panose="02020700000000000000" pitchFamily="17" charset="-128"/>
              </a:rPr>
              <a:t>をおすすめする理由は、</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・他の転送会社と比べて送料が安い</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・クレジットカードによる割引が受けられる</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という</a:t>
            </a:r>
            <a:r>
              <a:rPr kumimoji="1" lang="en-US" altLang="ja-JP" dirty="0">
                <a:latin typeface="UD デジタル 教科書体 N-B" panose="02020700000000000000" pitchFamily="17" charset="-128"/>
                <a:ea typeface="UD デジタル 教科書体 N-B" panose="02020700000000000000" pitchFamily="17" charset="-128"/>
              </a:rPr>
              <a:t>2</a:t>
            </a:r>
            <a:r>
              <a:rPr kumimoji="1" lang="ja-JP" altLang="en-US" dirty="0">
                <a:latin typeface="UD デジタル 教科書体 N-B" panose="02020700000000000000" pitchFamily="17" charset="-128"/>
                <a:ea typeface="UD デジタル 教科書体 N-B" panose="02020700000000000000" pitchFamily="17" charset="-128"/>
              </a:rPr>
              <a:t>点からです。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目安ですが</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実重量</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35kg</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で</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1</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㎏あたり</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1000</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円位</a:t>
            </a:r>
            <a:r>
              <a:rPr kumimoji="1" lang="ja-JP" altLang="en-US" dirty="0">
                <a:latin typeface="UD デジタル 教科書体 N-B" panose="02020700000000000000" pitchFamily="17" charset="-128"/>
                <a:ea typeface="UD デジタル 教科書体 N-B" panose="02020700000000000000" pitchFamily="17" charset="-128"/>
              </a:rPr>
              <a:t>なのでまずはこの重さを目指しましょう。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申請する時期にもよりますが、クレジットカードのブランドによっては送料の割引を受けることが可能です。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68636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2A3D39-BB70-4793-8F0F-007C566817A9}"/>
              </a:ext>
            </a:extLst>
          </p:cNvPr>
          <p:cNvSpPr>
            <a:spLocks noGrp="1"/>
          </p:cNvSpPr>
          <p:nvPr>
            <p:ph type="title"/>
          </p:nvPr>
        </p:nvSpPr>
        <p:spPr>
          <a:xfrm>
            <a:off x="1350628" y="601211"/>
            <a:ext cx="8328170" cy="673916"/>
          </a:xfrm>
        </p:spPr>
        <p:txBody>
          <a:bodyPr/>
          <a:lstStyle/>
          <a:p>
            <a:r>
              <a:rPr kumimoji="1" lang="en-US" altLang="ja-JP" u="sng" dirty="0">
                <a:latin typeface="UD デジタル 教科書体 N-B" panose="02020700000000000000" pitchFamily="17" charset="-128"/>
                <a:ea typeface="UD デジタル 教科書体 N-B" panose="02020700000000000000" pitchFamily="17" charset="-128"/>
              </a:rPr>
              <a:t>3.4</a:t>
            </a:r>
            <a:r>
              <a:rPr kumimoji="1" lang="ja-JP" altLang="en-US" u="sng" dirty="0">
                <a:latin typeface="UD デジタル 教科書体 N-B" panose="02020700000000000000" pitchFamily="17" charset="-128"/>
                <a:ea typeface="UD デジタル 教科書体 N-B" panose="02020700000000000000" pitchFamily="17" charset="-128"/>
              </a:rPr>
              <a:t>　</a:t>
            </a:r>
            <a:r>
              <a:rPr kumimoji="1" lang="en-US" altLang="ja-JP" u="sng" dirty="0">
                <a:latin typeface="UD デジタル 教科書体 N-B" panose="02020700000000000000" pitchFamily="17" charset="-128"/>
                <a:ea typeface="UD デジタル 教科書体 N-B" panose="02020700000000000000" pitchFamily="17" charset="-128"/>
              </a:rPr>
              <a:t>eBay</a:t>
            </a:r>
            <a:r>
              <a:rPr kumimoji="1" lang="ja-JP" altLang="en-US" u="sng" dirty="0">
                <a:latin typeface="UD デジタル 教科書体 N-B" panose="02020700000000000000" pitchFamily="17" charset="-128"/>
                <a:ea typeface="UD デジタル 教科書体 N-B" panose="02020700000000000000" pitchFamily="17" charset="-128"/>
              </a:rPr>
              <a:t>とキャッシュバックサイトの登録</a:t>
            </a:r>
          </a:p>
        </p:txBody>
      </p:sp>
      <p:sp>
        <p:nvSpPr>
          <p:cNvPr id="6" name="テキスト ボックス 5">
            <a:extLst>
              <a:ext uri="{FF2B5EF4-FFF2-40B4-BE49-F238E27FC236}">
                <a16:creationId xmlns:a16="http://schemas.microsoft.com/office/drawing/2014/main" id="{FE6819F9-8850-4432-A253-14D4054EB82F}"/>
              </a:ext>
            </a:extLst>
          </p:cNvPr>
          <p:cNvSpPr txBox="1"/>
          <p:nvPr/>
        </p:nvSpPr>
        <p:spPr>
          <a:xfrm>
            <a:off x="1350628" y="1275127"/>
            <a:ext cx="9748007" cy="4801314"/>
          </a:xfrm>
          <a:prstGeom prst="rect">
            <a:avLst/>
          </a:prstGeom>
          <a:noFill/>
        </p:spPr>
        <p:txBody>
          <a:bodyPr wrap="squar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eBay</a:t>
            </a:r>
            <a:r>
              <a:rPr kumimoji="1" lang="ja-JP" altLang="en-US" dirty="0">
                <a:latin typeface="UD デジタル 教科書体 N-B" panose="02020700000000000000" pitchFamily="17" charset="-128"/>
                <a:ea typeface="UD デジタル 教科書体 N-B" panose="02020700000000000000" pitchFamily="17" charset="-128"/>
              </a:rPr>
              <a:t>とは日本の</a:t>
            </a:r>
            <a:r>
              <a:rPr kumimoji="1" lang="en-US" altLang="ja-JP" dirty="0">
                <a:latin typeface="UD デジタル 教科書体 N-B" panose="02020700000000000000" pitchFamily="17" charset="-128"/>
                <a:ea typeface="UD デジタル 教科書体 N-B" panose="02020700000000000000" pitchFamily="17" charset="-128"/>
              </a:rPr>
              <a:t>Yahoo!</a:t>
            </a:r>
            <a:r>
              <a:rPr kumimoji="1" lang="ja-JP" altLang="en-US" dirty="0">
                <a:latin typeface="UD デジタル 教科書体 N-B" panose="02020700000000000000" pitchFamily="17" charset="-128"/>
                <a:ea typeface="UD デジタル 教科書体 N-B" panose="02020700000000000000" pitchFamily="17" charset="-128"/>
              </a:rPr>
              <a:t>オークションのようなもので、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無いものは無いといわれるくらい扱っている品物が豊富です。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重火器や場合によっては家も販売しているので確かに無いものは無いかもしれません。笑</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eBay</a:t>
            </a:r>
            <a:r>
              <a:rPr kumimoji="1" lang="ja-JP" altLang="en-US" dirty="0">
                <a:latin typeface="UD デジタル 教科書体 N-B" panose="02020700000000000000" pitchFamily="17" charset="-128"/>
                <a:ea typeface="UD デジタル 教科書体 N-B" panose="02020700000000000000" pitchFamily="17" charset="-128"/>
              </a:rPr>
              <a:t>は</a:t>
            </a:r>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とは異なり</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「価格交渉」</a:t>
            </a:r>
            <a:r>
              <a:rPr kumimoji="1" lang="ja-JP" altLang="en-US" dirty="0">
                <a:latin typeface="UD デジタル 教科書体 N-B" panose="02020700000000000000" pitchFamily="17" charset="-128"/>
                <a:ea typeface="UD デジタル 教科書体 N-B" panose="02020700000000000000" pitchFamily="17" charset="-128"/>
              </a:rPr>
              <a:t>ができるというのが大きな特徴で、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後々の卸交渉に大いに役立つことが多いです。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というのも、実際に価格交渉をするということは、</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○○個買うから△△円値引きしてほしい</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とすることなので卸交渉の土台作りにはぴったりです。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また</a:t>
            </a:r>
            <a:r>
              <a:rPr kumimoji="1" lang="en-US" altLang="ja-JP" dirty="0">
                <a:latin typeface="UD デジタル 教科書体 N-B" panose="02020700000000000000" pitchFamily="17" charset="-128"/>
                <a:ea typeface="UD デジタル 教科書体 N-B" panose="02020700000000000000" pitchFamily="17" charset="-128"/>
              </a:rPr>
              <a:t>eBay</a:t>
            </a:r>
            <a:r>
              <a:rPr kumimoji="1" lang="ja-JP" altLang="en-US" dirty="0">
                <a:latin typeface="UD デジタル 教科書体 N-B" panose="02020700000000000000" pitchFamily="17" charset="-128"/>
                <a:ea typeface="UD デジタル 教科書体 N-B" panose="02020700000000000000" pitchFamily="17" charset="-128"/>
              </a:rPr>
              <a:t>で購入することで</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セラー情報を獲得</a:t>
            </a:r>
            <a:r>
              <a:rPr kumimoji="1" lang="ja-JP" altLang="en-US" dirty="0">
                <a:latin typeface="UD デジタル 教科書体 N-B" panose="02020700000000000000" pitchFamily="17" charset="-128"/>
                <a:ea typeface="UD デジタル 教科書体 N-B" panose="02020700000000000000" pitchFamily="17" charset="-128"/>
              </a:rPr>
              <a:t>することができるので、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獲得したセラー情報を基に卸交渉へと進めることができます。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53539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27D3C88-3C57-4684-AB66-9E11968055F8}"/>
              </a:ext>
            </a:extLst>
          </p:cNvPr>
          <p:cNvSpPr txBox="1"/>
          <p:nvPr/>
        </p:nvSpPr>
        <p:spPr>
          <a:xfrm>
            <a:off x="1293302" y="302452"/>
            <a:ext cx="9605395" cy="6463308"/>
          </a:xfrm>
          <a:prstGeom prst="rect">
            <a:avLst/>
          </a:prstGeom>
          <a:noFill/>
        </p:spPr>
        <p:txBody>
          <a:bodyPr wrap="squar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著作権について</a:t>
            </a:r>
            <a:r>
              <a:rPr kumimoji="1" lang="en-US" altLang="ja-JP" dirty="0">
                <a:latin typeface="UD デジタル 教科書体 N-B" panose="02020700000000000000" pitchFamily="17" charset="-128"/>
                <a:ea typeface="UD デジタル 教科書体 N-B" panose="02020700000000000000" pitchFamily="17" charset="-128"/>
              </a:rPr>
              <a:t>】</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このレポートは著作権法で保護されている著作物です。</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このレポートの著作権は清澄に属します。</a:t>
            </a:r>
          </a:p>
          <a:p>
            <a:r>
              <a:rPr kumimoji="1" lang="ja-JP" altLang="en-US" dirty="0">
                <a:latin typeface="UD デジタル 教科書体 N-B" panose="02020700000000000000" pitchFamily="17" charset="-128"/>
                <a:ea typeface="UD デジタル 教科書体 N-B" panose="02020700000000000000" pitchFamily="17" charset="-128"/>
              </a:rPr>
              <a:t>筆者の書面による事前許可なく、</a:t>
            </a:r>
          </a:p>
          <a:p>
            <a:r>
              <a:rPr kumimoji="1" lang="ja-JP" altLang="en-US" dirty="0">
                <a:latin typeface="UD デジタル 教科書体 N-B" panose="02020700000000000000" pitchFamily="17" charset="-128"/>
                <a:ea typeface="UD デジタル 教科書体 N-B" panose="02020700000000000000" pitchFamily="17" charset="-128"/>
              </a:rPr>
              <a:t>本商材の一部または全ての複製・転売・転載することを禁じます。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ja-JP" altLang="en-US"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免責事項</a:t>
            </a:r>
            <a:r>
              <a:rPr kumimoji="1" lang="en-US" altLang="ja-JP" dirty="0">
                <a:latin typeface="UD デジタル 教科書体 N-B" panose="02020700000000000000" pitchFamily="17" charset="-128"/>
                <a:ea typeface="UD デジタル 教科書体 N-B" panose="02020700000000000000" pitchFamily="17" charset="-128"/>
              </a:rPr>
              <a:t>】</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当レポートは、筆者の経験や考えを纏めたものであり</a:t>
            </a:r>
          </a:p>
          <a:p>
            <a:r>
              <a:rPr kumimoji="1" lang="ja-JP" altLang="en-US" dirty="0">
                <a:latin typeface="UD デジタル 教科書体 N-B" panose="02020700000000000000" pitchFamily="17" charset="-128"/>
                <a:ea typeface="UD デジタル 教科書体 N-B" panose="02020700000000000000" pitchFamily="17" charset="-128"/>
              </a:rPr>
              <a:t>すべての人に同一の効果・影響を保証するものではありません。</a:t>
            </a:r>
          </a:p>
          <a:p>
            <a:r>
              <a:rPr kumimoji="1" lang="ja-JP" altLang="en-US" dirty="0">
                <a:latin typeface="UD デジタル 教科書体 N-B" panose="02020700000000000000" pitchFamily="17" charset="-128"/>
                <a:ea typeface="UD デジタル 教科書体 N-B" panose="02020700000000000000" pitchFamily="17" charset="-128"/>
              </a:rPr>
              <a:t>またこのレポートの内容に対していかなる損害を受けることになりましても、</a:t>
            </a:r>
          </a:p>
          <a:p>
            <a:r>
              <a:rPr kumimoji="1" lang="ja-JP" altLang="en-US" dirty="0">
                <a:latin typeface="UD デジタル 教科書体 N-B" panose="02020700000000000000" pitchFamily="17" charset="-128"/>
                <a:ea typeface="UD デジタル 教科書体 N-B" panose="02020700000000000000" pitchFamily="17" charset="-128"/>
              </a:rPr>
              <a:t>発行者・配布者は一切の責任を負いません。</a:t>
            </a:r>
          </a:p>
          <a:p>
            <a:r>
              <a:rPr kumimoji="1" lang="ja-JP" altLang="en-US" dirty="0">
                <a:latin typeface="UD デジタル 教科書体 N-B" panose="02020700000000000000" pitchFamily="17" charset="-128"/>
                <a:ea typeface="UD デジタル 教科書体 N-B" panose="02020700000000000000" pitchFamily="17" charset="-128"/>
              </a:rPr>
              <a:t>すべて自己責任の上ご使用ください。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ja-JP" altLang="en-US"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推奨環境</a:t>
            </a:r>
            <a:r>
              <a:rPr kumimoji="1" lang="en-US" altLang="ja-JP" dirty="0">
                <a:latin typeface="UD デジタル 教科書体 N-B" panose="02020700000000000000" pitchFamily="17" charset="-128"/>
                <a:ea typeface="UD デジタル 教科書体 N-B" panose="02020700000000000000" pitchFamily="17" charset="-128"/>
              </a:rPr>
              <a:t>】</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このレポート上に書かれている </a:t>
            </a:r>
            <a:r>
              <a:rPr kumimoji="1" lang="ja-JP" altLang="en-US" u="sng" dirty="0">
                <a:solidFill>
                  <a:schemeClr val="accent6"/>
                </a:solidFill>
                <a:latin typeface="UD デジタル 教科書体 N-B" panose="02020700000000000000" pitchFamily="17" charset="-128"/>
                <a:ea typeface="UD デジタル 教科書体 N-B" panose="02020700000000000000" pitchFamily="17" charset="-128"/>
              </a:rPr>
              <a:t>オレンジ線</a:t>
            </a:r>
            <a:r>
              <a:rPr kumimoji="1" lang="ja-JP" altLang="en-US" dirty="0">
                <a:latin typeface="UD デジタル 教科書体 N-B" panose="02020700000000000000" pitchFamily="17" charset="-128"/>
                <a:ea typeface="UD デジタル 教科書体 N-B" panose="02020700000000000000" pitchFamily="17" charset="-128"/>
              </a:rPr>
              <a:t>はクリックできます。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ja-JP" altLang="en-US"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PDF</a:t>
            </a:r>
            <a:r>
              <a:rPr kumimoji="1" lang="ja-JP" altLang="en-US" dirty="0">
                <a:latin typeface="UD デジタル 教科書体 N-B" panose="02020700000000000000" pitchFamily="17" charset="-128"/>
                <a:ea typeface="UD デジタル 教科書体 N-B" panose="02020700000000000000" pitchFamily="17" charset="-128"/>
              </a:rPr>
              <a:t>ファイルを閲覧できない場合は、</a:t>
            </a:r>
          </a:p>
          <a:p>
            <a:r>
              <a:rPr kumimoji="1" lang="ja-JP" altLang="en-US" dirty="0">
                <a:latin typeface="UD デジタル 教科書体 N-B" panose="02020700000000000000" pitchFamily="17" charset="-128"/>
                <a:ea typeface="UD デジタル 教科書体 N-B" panose="02020700000000000000" pitchFamily="17" charset="-128"/>
              </a:rPr>
              <a:t>以下より最新の </a:t>
            </a:r>
            <a:r>
              <a:rPr kumimoji="1" lang="en-US" altLang="ja-JP" dirty="0" err="1">
                <a:latin typeface="UD デジタル 教科書体 N-B" panose="02020700000000000000" pitchFamily="17" charset="-128"/>
                <a:ea typeface="UD デジタル 教科書体 N-B" panose="02020700000000000000" pitchFamily="17" charset="-128"/>
              </a:rPr>
              <a:t>AdobeReader</a:t>
            </a:r>
            <a:r>
              <a:rPr kumimoji="1" lang="en-US" altLang="ja-JP"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をダウンロードしてください。（無料）</a:t>
            </a:r>
          </a:p>
          <a:p>
            <a:r>
              <a:rPr kumimoji="1" lang="en-US" altLang="ja-JP" dirty="0">
                <a:latin typeface="UD デジタル 教科書体 N-B" panose="02020700000000000000" pitchFamily="17" charset="-128"/>
                <a:ea typeface="UD デジタル 教科書体 N-B" panose="02020700000000000000" pitchFamily="17" charset="-128"/>
                <a:hlinkClick r:id="rId2"/>
              </a:rPr>
              <a:t>http://www.adobe.co.jp/products/acrobat/readstep2.html</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53847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3815F2E-3981-410B-95CE-54588453A4AB}"/>
              </a:ext>
            </a:extLst>
          </p:cNvPr>
          <p:cNvSpPr txBox="1"/>
          <p:nvPr/>
        </p:nvSpPr>
        <p:spPr>
          <a:xfrm>
            <a:off x="1188440" y="612844"/>
            <a:ext cx="9815119" cy="535531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はじめのうちは卸交渉などは気にせず、安く購入できるように交渉してみて、</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その次いででセラーの情報を集めるという形で商品を仕入れていきましょう。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キャッシュバックサイトに関してですが、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おすすめなのは</a:t>
            </a:r>
            <a:r>
              <a:rPr kumimoji="1" lang="en-US" altLang="ja-JP" dirty="0" err="1">
                <a:solidFill>
                  <a:srgbClr val="FFC000"/>
                </a:solidFill>
                <a:latin typeface="UD デジタル 教科書体 N-B" panose="02020700000000000000" pitchFamily="17" charset="-128"/>
                <a:ea typeface="UD デジタル 教科書体 N-B" panose="02020700000000000000" pitchFamily="17" charset="-128"/>
              </a:rPr>
              <a:t>Ebates</a:t>
            </a:r>
            <a:r>
              <a:rPr kumimoji="1" lang="ja-JP" altLang="en-US" dirty="0">
                <a:latin typeface="UD デジタル 教科書体 N-B" panose="02020700000000000000" pitchFamily="17" charset="-128"/>
                <a:ea typeface="UD デジタル 教科書体 N-B" panose="02020700000000000000" pitchFamily="17" charset="-128"/>
              </a:rPr>
              <a:t>と</a:t>
            </a:r>
            <a:r>
              <a:rPr kumimoji="1" lang="en-US" altLang="ja-JP" dirty="0" err="1">
                <a:solidFill>
                  <a:srgbClr val="FFC000"/>
                </a:solidFill>
                <a:latin typeface="UD デジタル 教科書体 N-B" panose="02020700000000000000" pitchFamily="17" charset="-128"/>
                <a:ea typeface="UD デジタル 教科書体 N-B" panose="02020700000000000000" pitchFamily="17" charset="-128"/>
              </a:rPr>
              <a:t>Mr.rebates</a:t>
            </a:r>
            <a:r>
              <a:rPr kumimoji="1" lang="ja-JP" altLang="en-US" dirty="0">
                <a:latin typeface="UD デジタル 教科書体 N-B" panose="02020700000000000000" pitchFamily="17" charset="-128"/>
                <a:ea typeface="UD デジタル 教科書体 N-B" panose="02020700000000000000" pitchFamily="17" charset="-128"/>
              </a:rPr>
              <a:t>の</a:t>
            </a:r>
            <a:r>
              <a:rPr kumimoji="1" lang="en-US" altLang="ja-JP" dirty="0">
                <a:latin typeface="UD デジタル 教科書体 N-B" panose="02020700000000000000" pitchFamily="17" charset="-128"/>
                <a:ea typeface="UD デジタル 教科書体 N-B" panose="02020700000000000000" pitchFamily="17" charset="-128"/>
              </a:rPr>
              <a:t>2</a:t>
            </a:r>
            <a:r>
              <a:rPr kumimoji="1" lang="ja-JP" altLang="en-US" dirty="0">
                <a:latin typeface="UD デジタル 教科書体 N-B" panose="02020700000000000000" pitchFamily="17" charset="-128"/>
                <a:ea typeface="UD デジタル 教科書体 N-B" panose="02020700000000000000" pitchFamily="17" charset="-128"/>
              </a:rPr>
              <a:t>つです。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両方とも適応外のジャンルもあるため</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平均して</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1</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％くらいの還元率</a:t>
            </a:r>
            <a:r>
              <a:rPr kumimoji="1" lang="ja-JP" altLang="en-US" dirty="0">
                <a:latin typeface="UD デジタル 教科書体 N-B" panose="02020700000000000000" pitchFamily="17" charset="-128"/>
                <a:ea typeface="UD デジタル 教科書体 N-B" panose="02020700000000000000" pitchFamily="17" charset="-128"/>
              </a:rPr>
              <a:t>ですが、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年間に直すと結構な額になります。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使い方もサイトに登録してサイト経由で仕入れたいサイトに跳び、</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買い物をするだけなので複雑なことはありません。</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ja-JP" altLang="en-US"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利益を</a:t>
            </a:r>
            <a:r>
              <a:rPr kumimoji="1" lang="en-US" altLang="ja-JP" dirty="0">
                <a:latin typeface="UD デジタル 教科書体 N-B" panose="02020700000000000000" pitchFamily="17" charset="-128"/>
                <a:ea typeface="UD デジタル 教科書体 N-B" panose="02020700000000000000" pitchFamily="17" charset="-128"/>
              </a:rPr>
              <a:t>1</a:t>
            </a:r>
            <a:r>
              <a:rPr kumimoji="1" lang="ja-JP" altLang="en-US" dirty="0">
                <a:latin typeface="UD デジタル 教科書体 N-B" panose="02020700000000000000" pitchFamily="17" charset="-128"/>
                <a:ea typeface="UD デジタル 教科書体 N-B" panose="02020700000000000000" pitchFamily="17" charset="-128"/>
              </a:rPr>
              <a:t>円単位で追っているのに、サイト経由でタダでもらえるはずのお金をもらえないほど</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馬鹿な話はないのでしっかりと登録してキャッシュバックを獲得しましょう。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rPr>
              <a:t>【</a:t>
            </a:r>
            <a:r>
              <a:rPr kumimoji="1" lang="ja-JP" altLang="en-US" dirty="0">
                <a:solidFill>
                  <a:srgbClr val="92D050"/>
                </a:solidFill>
                <a:latin typeface="UD デジタル 教科書体 N-B" panose="02020700000000000000" pitchFamily="17" charset="-128"/>
                <a:ea typeface="UD デジタル 教科書体 N-B" panose="02020700000000000000" pitchFamily="17" charset="-128"/>
              </a:rPr>
              <a:t>関連講義と補足テキスト</a:t>
            </a:r>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rPr>
              <a:t>】</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hlinkClick r:id="rId2"/>
              </a:rPr>
              <a:t>・</a:t>
            </a:r>
            <a:r>
              <a:rPr kumimoji="1" lang="en-US" altLang="ja-JP" dirty="0">
                <a:latin typeface="UD デジタル 教科書体 N-B" panose="02020700000000000000" pitchFamily="17" charset="-128"/>
                <a:ea typeface="UD デジタル 教科書体 N-B" panose="02020700000000000000" pitchFamily="17" charset="-128"/>
                <a:hlinkClick r:id="rId2"/>
              </a:rPr>
              <a:t>eBay</a:t>
            </a:r>
            <a:r>
              <a:rPr kumimoji="1" lang="ja-JP" altLang="en-US" dirty="0">
                <a:latin typeface="UD デジタル 教科書体 N-B" panose="02020700000000000000" pitchFamily="17" charset="-128"/>
                <a:ea typeface="UD デジタル 教科書体 N-B" panose="02020700000000000000" pitchFamily="17" charset="-128"/>
                <a:hlinkClick r:id="rId2"/>
              </a:rPr>
              <a:t>で商品を安く仕入れるときの</a:t>
            </a:r>
            <a:r>
              <a:rPr kumimoji="1" lang="en-US" altLang="ja-JP" dirty="0">
                <a:latin typeface="UD デジタル 教科書体 N-B" panose="02020700000000000000" pitchFamily="17" charset="-128"/>
                <a:ea typeface="UD デジタル 教科書体 N-B" panose="02020700000000000000" pitchFamily="17" charset="-128"/>
                <a:hlinkClick r:id="rId2"/>
              </a:rPr>
              <a:t>3</a:t>
            </a:r>
            <a:r>
              <a:rPr kumimoji="1" lang="ja-JP" altLang="en-US" dirty="0">
                <a:latin typeface="UD デジタル 教科書体 N-B" panose="02020700000000000000" pitchFamily="17" charset="-128"/>
                <a:ea typeface="UD デジタル 教科書体 N-B" panose="02020700000000000000" pitchFamily="17" charset="-128"/>
                <a:hlinkClick r:id="rId2"/>
              </a:rPr>
              <a:t>つの方法</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hlinkClick r:id="rId3"/>
              </a:rPr>
              <a:t>・</a:t>
            </a:r>
            <a:r>
              <a:rPr kumimoji="1" lang="en-US" altLang="ja-JP" dirty="0">
                <a:latin typeface="UD デジタル 教科書体 N-B" panose="02020700000000000000" pitchFamily="17" charset="-128"/>
                <a:ea typeface="UD デジタル 教科書体 N-B" panose="02020700000000000000" pitchFamily="17" charset="-128"/>
                <a:hlinkClick r:id="rId3"/>
              </a:rPr>
              <a:t>eBay</a:t>
            </a:r>
            <a:r>
              <a:rPr kumimoji="1" lang="ja-JP" altLang="en-US" dirty="0">
                <a:latin typeface="UD デジタル 教科書体 N-B" panose="02020700000000000000" pitchFamily="17" charset="-128"/>
                <a:ea typeface="UD デジタル 教科書体 N-B" panose="02020700000000000000" pitchFamily="17" charset="-128"/>
                <a:hlinkClick r:id="rId3"/>
              </a:rPr>
              <a:t>で商品を購入するときの</a:t>
            </a:r>
            <a:r>
              <a:rPr kumimoji="1" lang="en-US" altLang="ja-JP" dirty="0">
                <a:latin typeface="UD デジタル 教科書体 N-B" panose="02020700000000000000" pitchFamily="17" charset="-128"/>
                <a:ea typeface="UD デジタル 教科書体 N-B" panose="02020700000000000000" pitchFamily="17" charset="-128"/>
                <a:hlinkClick r:id="rId3"/>
              </a:rPr>
              <a:t>5</a:t>
            </a:r>
            <a:r>
              <a:rPr kumimoji="1" lang="ja-JP" altLang="en-US" dirty="0">
                <a:latin typeface="UD デジタル 教科書体 N-B" panose="02020700000000000000" pitchFamily="17" charset="-128"/>
                <a:ea typeface="UD デジタル 教科書体 N-B" panose="02020700000000000000" pitchFamily="17" charset="-128"/>
                <a:hlinkClick r:id="rId3"/>
              </a:rPr>
              <a:t>つの注意点</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29528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388D4D-3FA1-401F-81A4-FEC6FC7A44D7}"/>
              </a:ext>
            </a:extLst>
          </p:cNvPr>
          <p:cNvSpPr>
            <a:spLocks noGrp="1"/>
          </p:cNvSpPr>
          <p:nvPr>
            <p:ph type="title"/>
          </p:nvPr>
        </p:nvSpPr>
        <p:spPr>
          <a:xfrm>
            <a:off x="1199625" y="329287"/>
            <a:ext cx="4059761" cy="707472"/>
          </a:xfrm>
        </p:spPr>
        <p:txBody>
          <a:bodyPr/>
          <a:lstStyle/>
          <a:p>
            <a:r>
              <a:rPr kumimoji="1" lang="en-US" altLang="ja-JP" u="sng" dirty="0">
                <a:latin typeface="UD デジタル 教科書体 N-B" panose="02020700000000000000" pitchFamily="17" charset="-128"/>
                <a:ea typeface="UD デジタル 教科書体 N-B" panose="02020700000000000000" pitchFamily="17" charset="-128"/>
              </a:rPr>
              <a:t>3.5</a:t>
            </a:r>
            <a:r>
              <a:rPr kumimoji="1" lang="ja-JP" altLang="en-US" u="sng" dirty="0">
                <a:latin typeface="UD デジタル 教科書体 N-B" panose="02020700000000000000" pitchFamily="17" charset="-128"/>
                <a:ea typeface="UD デジタル 教科書体 N-B" panose="02020700000000000000" pitchFamily="17" charset="-128"/>
              </a:rPr>
              <a:t>　</a:t>
            </a:r>
            <a:r>
              <a:rPr kumimoji="1" lang="en-US" altLang="ja-JP" u="sng" dirty="0">
                <a:latin typeface="UD デジタル 教科書体 N-B" panose="02020700000000000000" pitchFamily="17" charset="-128"/>
                <a:ea typeface="UD デジタル 教科書体 N-B" panose="02020700000000000000" pitchFamily="17" charset="-128"/>
              </a:rPr>
              <a:t>PayPal</a:t>
            </a:r>
            <a:r>
              <a:rPr kumimoji="1" lang="ja-JP" altLang="en-US" u="sng" dirty="0">
                <a:latin typeface="UD デジタル 教科書体 N-B" panose="02020700000000000000" pitchFamily="17" charset="-128"/>
                <a:ea typeface="UD デジタル 教科書体 N-B" panose="02020700000000000000" pitchFamily="17" charset="-128"/>
              </a:rPr>
              <a:t>の登録</a:t>
            </a:r>
          </a:p>
        </p:txBody>
      </p:sp>
      <p:sp>
        <p:nvSpPr>
          <p:cNvPr id="3" name="テキスト ボックス 2">
            <a:extLst>
              <a:ext uri="{FF2B5EF4-FFF2-40B4-BE49-F238E27FC236}">
                <a16:creationId xmlns:a16="http://schemas.microsoft.com/office/drawing/2014/main" id="{827482D6-0C27-4508-BE2F-5DCEC5803F96}"/>
              </a:ext>
            </a:extLst>
          </p:cNvPr>
          <p:cNvSpPr txBox="1"/>
          <p:nvPr/>
        </p:nvSpPr>
        <p:spPr>
          <a:xfrm>
            <a:off x="1199625" y="1182848"/>
            <a:ext cx="9647339" cy="5355312"/>
          </a:xfrm>
          <a:prstGeom prst="rect">
            <a:avLst/>
          </a:prstGeom>
          <a:noFill/>
        </p:spPr>
        <p:txBody>
          <a:bodyPr wrap="squar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PayPal</a:t>
            </a:r>
            <a:r>
              <a:rPr kumimoji="1" lang="ja-JP" altLang="en-US" dirty="0">
                <a:latin typeface="UD デジタル 教科書体 N-B" panose="02020700000000000000" pitchFamily="17" charset="-128"/>
                <a:ea typeface="UD デジタル 教科書体 N-B" panose="02020700000000000000" pitchFamily="17" charset="-128"/>
              </a:rPr>
              <a:t>は相手側にクレジットカードの情報を提示することなく</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買い物ができる決算システムのことです。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手順としては</a:t>
            </a:r>
            <a:r>
              <a:rPr kumimoji="1" lang="en-US" altLang="ja-JP" dirty="0">
                <a:latin typeface="UD デジタル 教科書体 N-B" panose="02020700000000000000" pitchFamily="17" charset="-128"/>
                <a:ea typeface="UD デジタル 教科書体 N-B" panose="02020700000000000000" pitchFamily="17" charset="-128"/>
              </a:rPr>
              <a:t>PayPal</a:t>
            </a:r>
            <a:r>
              <a:rPr kumimoji="1" lang="ja-JP" altLang="en-US" dirty="0">
                <a:latin typeface="UD デジタル 教科書体 N-B" panose="02020700000000000000" pitchFamily="17" charset="-128"/>
                <a:ea typeface="UD デジタル 教科書体 N-B" panose="02020700000000000000" pitchFamily="17" charset="-128"/>
              </a:rPr>
              <a:t>へクレジットカードを登録をしておけば使用できます。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残念なことですが、クレジット情報の情報を盗もうとする人も一定数存在しており、</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自分の情報をいかにして守るかということは常に考えておく必要があります。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PayPal</a:t>
            </a:r>
            <a:r>
              <a:rPr kumimoji="1" lang="ja-JP" altLang="en-US" dirty="0">
                <a:latin typeface="UD デジタル 教科書体 N-B" panose="02020700000000000000" pitchFamily="17" charset="-128"/>
                <a:ea typeface="UD デジタル 教科書体 N-B" panose="02020700000000000000" pitchFamily="17" charset="-128"/>
              </a:rPr>
              <a:t>へ登録しておくと、</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・クレジットカードの情報が販売者へと漏洩しない</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・購入者保護が付いている</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・キャッシュバックサイトからの返金が受け取れる</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という大きなメリットが３つあります。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登録自体無料ですので必ず登録しておきましょう。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5371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F4885E-A575-4941-9439-134ED98EF33C}"/>
              </a:ext>
            </a:extLst>
          </p:cNvPr>
          <p:cNvSpPr>
            <a:spLocks noGrp="1"/>
          </p:cNvSpPr>
          <p:nvPr>
            <p:ph type="title"/>
          </p:nvPr>
        </p:nvSpPr>
        <p:spPr>
          <a:xfrm>
            <a:off x="1267248" y="332764"/>
            <a:ext cx="7306301" cy="984308"/>
          </a:xfrm>
        </p:spPr>
        <p:txBody>
          <a:bodyPr/>
          <a:lstStyle/>
          <a:p>
            <a:r>
              <a:rPr kumimoji="1" lang="ja-JP" altLang="en-US" u="sng" dirty="0">
                <a:latin typeface="UD デジタル 教科書体 N-B" panose="02020700000000000000" pitchFamily="17" charset="-128"/>
                <a:ea typeface="UD デジタル 教科書体 N-B" panose="02020700000000000000" pitchFamily="17" charset="-128"/>
              </a:rPr>
              <a:t>４．</a:t>
            </a:r>
            <a:r>
              <a:rPr lang="ja-JP" altLang="ja-JP" u="sng" dirty="0">
                <a:latin typeface="UD デジタル 教科書体 N-B" panose="02020700000000000000" pitchFamily="17" charset="-128"/>
                <a:ea typeface="UD デジタル 教科書体 N-B" panose="02020700000000000000" pitchFamily="17" charset="-128"/>
              </a:rPr>
              <a:t>覚えておかなくてはならないもの</a:t>
            </a:r>
            <a:r>
              <a:rPr lang="en-US" altLang="ja-JP" u="sng" dirty="0">
                <a:latin typeface="UD デジタル 教科書体 N-B" panose="02020700000000000000" pitchFamily="17" charset="-128"/>
                <a:ea typeface="UD デジタル 教科書体 N-B" panose="02020700000000000000" pitchFamily="17" charset="-128"/>
              </a:rPr>
              <a:t> </a:t>
            </a:r>
            <a:endParaRPr kumimoji="1" lang="ja-JP" altLang="en-US" u="sng" dirty="0">
              <a:latin typeface="UD デジタル 教科書体 N-B" panose="02020700000000000000" pitchFamily="17" charset="-128"/>
              <a:ea typeface="UD デジタル 教科書体 N-B" panose="02020700000000000000" pitchFamily="17" charset="-128"/>
            </a:endParaRPr>
          </a:p>
        </p:txBody>
      </p:sp>
      <p:sp>
        <p:nvSpPr>
          <p:cNvPr id="3" name="テキスト ボックス 2">
            <a:extLst>
              <a:ext uri="{FF2B5EF4-FFF2-40B4-BE49-F238E27FC236}">
                <a16:creationId xmlns:a16="http://schemas.microsoft.com/office/drawing/2014/main" id="{E0D9E4D2-D99C-4BA1-8DE2-8ADEF79FB1F4}"/>
              </a:ext>
            </a:extLst>
          </p:cNvPr>
          <p:cNvSpPr txBox="1"/>
          <p:nvPr/>
        </p:nvSpPr>
        <p:spPr>
          <a:xfrm>
            <a:off x="1267248" y="1317072"/>
            <a:ext cx="9504727" cy="4801314"/>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初心者がまず覚えておかなくてはならないものは、大きく</a:t>
            </a:r>
            <a:r>
              <a:rPr kumimoji="1" lang="en-US" altLang="ja-JP" dirty="0">
                <a:latin typeface="UD デジタル 教科書体 N-B" panose="02020700000000000000" pitchFamily="17" charset="-128"/>
                <a:ea typeface="UD デジタル 教科書体 N-B" panose="02020700000000000000" pitchFamily="17" charset="-128"/>
              </a:rPr>
              <a:t>3</a:t>
            </a:r>
            <a:r>
              <a:rPr kumimoji="1" lang="ja-JP" altLang="en-US" dirty="0">
                <a:latin typeface="UD デジタル 教科書体 N-B" panose="02020700000000000000" pitchFamily="17" charset="-128"/>
                <a:ea typeface="UD デジタル 教科書体 N-B" panose="02020700000000000000" pitchFamily="17" charset="-128"/>
              </a:rPr>
              <a:t>つあります。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それは、</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・並行輸入品と正規輸入品、国内正規品の違い</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・法律</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権利関係</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・理論的な思考</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の</a:t>
            </a:r>
            <a:r>
              <a:rPr kumimoji="1" lang="en-US" altLang="ja-JP" dirty="0">
                <a:latin typeface="UD デジタル 教科書体 N-B" panose="02020700000000000000" pitchFamily="17" charset="-128"/>
                <a:ea typeface="UD デジタル 教科書体 N-B" panose="02020700000000000000" pitchFamily="17" charset="-128"/>
              </a:rPr>
              <a:t>3</a:t>
            </a:r>
            <a:r>
              <a:rPr kumimoji="1" lang="ja-JP" altLang="en-US" dirty="0">
                <a:latin typeface="UD デジタル 教科書体 N-B" panose="02020700000000000000" pitchFamily="17" charset="-128"/>
                <a:ea typeface="UD デジタル 教科書体 N-B" panose="02020700000000000000" pitchFamily="17" charset="-128"/>
              </a:rPr>
              <a:t>点です。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「理論的な思考」以外の２つは抵触することで、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のアカウントが一発停止になることもあるので必ず覚えておく必要があります。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「理論的な思考」は成功する上で最も身に着けておかなくてはならない考え方です。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すべての行動を紐づけして説明できるようになれるまで考える習慣をつけましょう。</a:t>
            </a:r>
          </a:p>
        </p:txBody>
      </p:sp>
    </p:spTree>
    <p:extLst>
      <p:ext uri="{BB962C8B-B14F-4D97-AF65-F5344CB8AC3E}">
        <p14:creationId xmlns:p14="http://schemas.microsoft.com/office/powerpoint/2010/main" val="1136184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C8D82-B12F-4A07-9D90-AEE581585613}"/>
              </a:ext>
            </a:extLst>
          </p:cNvPr>
          <p:cNvSpPr>
            <a:spLocks noGrp="1"/>
          </p:cNvSpPr>
          <p:nvPr>
            <p:ph type="title"/>
          </p:nvPr>
        </p:nvSpPr>
        <p:spPr>
          <a:xfrm>
            <a:off x="1285801" y="450210"/>
            <a:ext cx="8344760" cy="850084"/>
          </a:xfrm>
        </p:spPr>
        <p:txBody>
          <a:bodyPr>
            <a:normAutofit fontScale="90000"/>
          </a:bodyPr>
          <a:lstStyle/>
          <a:p>
            <a:r>
              <a:rPr kumimoji="1" lang="en-US" altLang="ja-JP" u="sng" dirty="0">
                <a:latin typeface="UD デジタル 教科書体 N-B" panose="02020700000000000000" pitchFamily="17" charset="-128"/>
                <a:ea typeface="UD デジタル 教科書体 N-B" panose="02020700000000000000" pitchFamily="17" charset="-128"/>
              </a:rPr>
              <a:t>4.1</a:t>
            </a:r>
            <a:r>
              <a:rPr kumimoji="1" lang="ja-JP" altLang="en-US" u="sng" dirty="0">
                <a:latin typeface="UD デジタル 教科書体 N-B" panose="02020700000000000000" pitchFamily="17" charset="-128"/>
                <a:ea typeface="UD デジタル 教科書体 N-B" panose="02020700000000000000" pitchFamily="17" charset="-128"/>
              </a:rPr>
              <a:t>　</a:t>
            </a:r>
            <a:r>
              <a:rPr kumimoji="1" lang="ja-JP" altLang="en-US" sz="3100" u="sng" dirty="0">
                <a:latin typeface="UD デジタル 教科書体 N-B" panose="02020700000000000000" pitchFamily="17" charset="-128"/>
                <a:ea typeface="UD デジタル 教科書体 N-B" panose="02020700000000000000" pitchFamily="17" charset="-128"/>
              </a:rPr>
              <a:t>並行輸入品と正規輸入品、国内正規品の違い</a:t>
            </a:r>
          </a:p>
        </p:txBody>
      </p:sp>
      <p:sp>
        <p:nvSpPr>
          <p:cNvPr id="3" name="テキスト ボックス 2">
            <a:extLst>
              <a:ext uri="{FF2B5EF4-FFF2-40B4-BE49-F238E27FC236}">
                <a16:creationId xmlns:a16="http://schemas.microsoft.com/office/drawing/2014/main" id="{CC2E169B-620B-4DC1-BE48-0AF01D8489B4}"/>
              </a:ext>
            </a:extLst>
          </p:cNvPr>
          <p:cNvSpPr txBox="1"/>
          <p:nvPr/>
        </p:nvSpPr>
        <p:spPr>
          <a:xfrm>
            <a:off x="1285801" y="1300294"/>
            <a:ext cx="9597006" cy="535531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並行輸入品と国内正規品の違いが分かっていない状態で、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内で販売するのは危険すぎるので絶対にやめましょう。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国内に販売代理店が存在してその代理店と契約を結んで購入したもの以外の品物は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すべて並行輸入品の扱い</a:t>
            </a:r>
            <a:r>
              <a:rPr kumimoji="1" lang="ja-JP" altLang="en-US" dirty="0">
                <a:latin typeface="UD デジタル 教科書体 N-B" panose="02020700000000000000" pitchFamily="17" charset="-128"/>
                <a:ea typeface="UD デジタル 教科書体 N-B" panose="02020700000000000000" pitchFamily="17" charset="-128"/>
              </a:rPr>
              <a:t>となります。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そのため国内正規品の販売ページに誤って出品してしまうと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アカウント停止につながる確率がかなり高いので細心の注意を払いましょう。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また国内正規品の記載がない場合でも、セラーがずっと一人である場合などは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国内正規品の可能性があるので出品は避けた方が無難な選択といえます。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（セラーの推移等は</a:t>
            </a:r>
            <a:r>
              <a:rPr kumimoji="1" lang="ja-JP" altLang="en-US" dirty="0">
                <a:latin typeface="UD デジタル 教科書体 N-B" panose="02020700000000000000" pitchFamily="17" charset="-128"/>
                <a:ea typeface="UD デジタル 教科書体 N-B" panose="02020700000000000000" pitchFamily="17" charset="-128"/>
                <a:hlinkClick r:id="rId2"/>
              </a:rPr>
              <a:t>“</a:t>
            </a:r>
            <a:r>
              <a:rPr kumimoji="1" lang="en-US" altLang="ja-JP" dirty="0" err="1">
                <a:latin typeface="UD デジタル 教科書体 N-B" panose="02020700000000000000" pitchFamily="17" charset="-128"/>
                <a:ea typeface="UD デジタル 教科書体 N-B" panose="02020700000000000000" pitchFamily="17" charset="-128"/>
                <a:hlinkClick r:id="rId2"/>
              </a:rPr>
              <a:t>Keepa</a:t>
            </a:r>
            <a:r>
              <a:rPr kumimoji="1" lang="ja-JP" altLang="en-US" dirty="0">
                <a:latin typeface="UD デジタル 教科書体 N-B" panose="02020700000000000000" pitchFamily="17" charset="-128"/>
                <a:ea typeface="UD デジタル 教科書体 N-B" panose="02020700000000000000" pitchFamily="17" charset="-128"/>
                <a:hlinkClick r:id="rId2"/>
              </a:rPr>
              <a:t>”</a:t>
            </a:r>
            <a:r>
              <a:rPr kumimoji="1" lang="ja-JP" altLang="en-US" dirty="0">
                <a:latin typeface="UD デジタル 教科書体 N-B" panose="02020700000000000000" pitchFamily="17" charset="-128"/>
                <a:ea typeface="UD デジタル 教科書体 N-B" panose="02020700000000000000" pitchFamily="17" charset="-128"/>
              </a:rPr>
              <a:t>から判断できます。）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の販売スタイルは「</a:t>
            </a:r>
            <a:r>
              <a:rPr kumimoji="1" lang="en-US" altLang="ja-JP" dirty="0">
                <a:latin typeface="UD デジタル 教科書体 N-B" panose="02020700000000000000" pitchFamily="17" charset="-128"/>
                <a:ea typeface="UD デジタル 教科書体 N-B" panose="02020700000000000000" pitchFamily="17" charset="-128"/>
              </a:rPr>
              <a:t>1</a:t>
            </a:r>
            <a:r>
              <a:rPr kumimoji="1" lang="ja-JP" altLang="en-US" dirty="0">
                <a:latin typeface="UD デジタル 教科書体 N-B" panose="02020700000000000000" pitchFamily="17" charset="-128"/>
                <a:ea typeface="UD デジタル 教科書体 N-B" panose="02020700000000000000" pitchFamily="17" charset="-128"/>
              </a:rPr>
              <a:t>商品</a:t>
            </a:r>
            <a:r>
              <a:rPr kumimoji="1" lang="en-US" altLang="ja-JP" dirty="0">
                <a:latin typeface="UD デジタル 教科書体 N-B" panose="02020700000000000000" pitchFamily="17" charset="-128"/>
                <a:ea typeface="UD デジタル 教科書体 N-B" panose="02020700000000000000" pitchFamily="17" charset="-128"/>
              </a:rPr>
              <a:t>1</a:t>
            </a:r>
            <a:r>
              <a:rPr kumimoji="1" lang="ja-JP" altLang="en-US" dirty="0">
                <a:latin typeface="UD デジタル 教科書体 N-B" panose="02020700000000000000" pitchFamily="17" charset="-128"/>
                <a:ea typeface="UD デジタル 教科書体 N-B" panose="02020700000000000000" pitchFamily="17" charset="-128"/>
              </a:rPr>
              <a:t>カタログ」のため</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「相乗り（＝既存のカタログに自分も出品すること）」が基本的な販売方法</a:t>
            </a:r>
            <a:r>
              <a:rPr kumimoji="1" lang="ja-JP" altLang="en-US" dirty="0">
                <a:latin typeface="UD デジタル 教科書体 N-B" panose="02020700000000000000" pitchFamily="17" charset="-128"/>
                <a:ea typeface="UD デジタル 教科書体 N-B" panose="02020700000000000000" pitchFamily="17" charset="-128"/>
              </a:rPr>
              <a:t>となります。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それが原因なのか国内正規品の出品事情をよく知らない初心者の人は、国内正規品のページやオリジナル商品のページに出品してしまっているのを見ると、何とも言えない気持ちになりますのでレポートの読者様は同じ轍を踏まないようよろしくお願いし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624823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EB9B2BF-97DE-4A40-A5E4-EFCE885249DB}"/>
              </a:ext>
            </a:extLst>
          </p:cNvPr>
          <p:cNvSpPr txBox="1"/>
          <p:nvPr/>
        </p:nvSpPr>
        <p:spPr>
          <a:xfrm>
            <a:off x="1289108" y="604007"/>
            <a:ext cx="9613784" cy="535531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また大きく</a:t>
            </a:r>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内で販売されている輸入品の分け方は、</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・並行輸入品</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・国内正規品</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・正規輸入品</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とざっくり</a:t>
            </a:r>
            <a:r>
              <a:rPr kumimoji="1" lang="en-US" altLang="ja-JP" dirty="0">
                <a:latin typeface="UD デジタル 教科書体 N-B" panose="02020700000000000000" pitchFamily="17" charset="-128"/>
                <a:ea typeface="UD デジタル 教科書体 N-B" panose="02020700000000000000" pitchFamily="17" charset="-128"/>
              </a:rPr>
              <a:t>3</a:t>
            </a:r>
            <a:r>
              <a:rPr kumimoji="1" lang="ja-JP" altLang="en-US" dirty="0">
                <a:latin typeface="UD デジタル 教科書体 N-B" panose="02020700000000000000" pitchFamily="17" charset="-128"/>
                <a:ea typeface="UD デジタル 教科書体 N-B" panose="02020700000000000000" pitchFamily="17" charset="-128"/>
              </a:rPr>
              <a:t>種類あります。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このうち出品していいものは基本的に</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「並行輸入品」</a:t>
            </a:r>
            <a:r>
              <a:rPr kumimoji="1" lang="ja-JP" altLang="en-US" dirty="0">
                <a:latin typeface="UD デジタル 教科書体 N-B" panose="02020700000000000000" pitchFamily="17" charset="-128"/>
                <a:ea typeface="UD デジタル 教科書体 N-B" panose="02020700000000000000" pitchFamily="17" charset="-128"/>
              </a:rPr>
              <a:t>と</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「国内正規品と記載がないもの」</a:t>
            </a:r>
            <a:r>
              <a:rPr kumimoji="1" lang="ja-JP" altLang="en-US" dirty="0">
                <a:latin typeface="UD デジタル 教科書体 N-B" panose="02020700000000000000" pitchFamily="17" charset="-128"/>
                <a:ea typeface="UD デジタル 教科書体 N-B" panose="02020700000000000000" pitchFamily="17" charset="-128"/>
              </a:rPr>
              <a:t>の２つだと考えておいてください。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例外的に正規輸入品でも出品しても大丈夫なことはありますが、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セラー数の兼ね合いやツールを用いてセラーの数を推測するなどの必要があるため、</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初心者の方にはおすすめしていません。</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もちろん慣れてきたらチャレンジしてみるといいと思います。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ja-JP" altLang="en-US" dirty="0"/>
          </a:p>
        </p:txBody>
      </p:sp>
    </p:spTree>
    <p:extLst>
      <p:ext uri="{BB962C8B-B14F-4D97-AF65-F5344CB8AC3E}">
        <p14:creationId xmlns:p14="http://schemas.microsoft.com/office/powerpoint/2010/main" val="2643573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BC99E6-BF37-4B1F-97B2-5FF35BF76DDE}"/>
              </a:ext>
            </a:extLst>
          </p:cNvPr>
          <p:cNvSpPr>
            <a:spLocks noGrp="1"/>
          </p:cNvSpPr>
          <p:nvPr>
            <p:ph type="title"/>
          </p:nvPr>
        </p:nvSpPr>
        <p:spPr>
          <a:xfrm>
            <a:off x="1141413" y="339754"/>
            <a:ext cx="9905998" cy="539692"/>
          </a:xfrm>
        </p:spPr>
        <p:txBody>
          <a:bodyPr>
            <a:normAutofit fontScale="90000"/>
          </a:bodyPr>
          <a:lstStyle/>
          <a:p>
            <a:r>
              <a:rPr kumimoji="1" lang="en-US" altLang="ja-JP" u="sng" dirty="0">
                <a:latin typeface="UD デジタル 教科書体 N-B" panose="02020700000000000000" pitchFamily="17" charset="-128"/>
                <a:ea typeface="UD デジタル 教科書体 N-B" panose="02020700000000000000" pitchFamily="17" charset="-128"/>
              </a:rPr>
              <a:t>4.2</a:t>
            </a:r>
            <a:r>
              <a:rPr kumimoji="1" lang="ja-JP" altLang="en-US" u="sng" dirty="0">
                <a:latin typeface="UD デジタル 教科書体 N-B" panose="02020700000000000000" pitchFamily="17" charset="-128"/>
                <a:ea typeface="UD デジタル 教科書体 N-B" panose="02020700000000000000" pitchFamily="17" charset="-128"/>
              </a:rPr>
              <a:t>　法律</a:t>
            </a:r>
            <a:r>
              <a:rPr kumimoji="1" lang="en-US" altLang="ja-JP" u="sng" dirty="0">
                <a:latin typeface="UD デジタル 教科書体 N-B" panose="02020700000000000000" pitchFamily="17" charset="-128"/>
                <a:ea typeface="UD デジタル 教科書体 N-B" panose="02020700000000000000" pitchFamily="17" charset="-128"/>
              </a:rPr>
              <a:t>/</a:t>
            </a:r>
            <a:r>
              <a:rPr kumimoji="1" lang="ja-JP" altLang="en-US" u="sng" dirty="0">
                <a:latin typeface="UD デジタル 教科書体 N-B" panose="02020700000000000000" pitchFamily="17" charset="-128"/>
                <a:ea typeface="UD デジタル 教科書体 N-B" panose="02020700000000000000" pitchFamily="17" charset="-128"/>
              </a:rPr>
              <a:t>権利関係</a:t>
            </a:r>
          </a:p>
        </p:txBody>
      </p:sp>
      <p:sp>
        <p:nvSpPr>
          <p:cNvPr id="3" name="テキスト ボックス 2">
            <a:extLst>
              <a:ext uri="{FF2B5EF4-FFF2-40B4-BE49-F238E27FC236}">
                <a16:creationId xmlns:a16="http://schemas.microsoft.com/office/drawing/2014/main" id="{D54AADDA-EBD5-44C8-AED8-335A1E091740}"/>
              </a:ext>
            </a:extLst>
          </p:cNvPr>
          <p:cNvSpPr txBox="1"/>
          <p:nvPr/>
        </p:nvSpPr>
        <p:spPr>
          <a:xfrm>
            <a:off x="1262353" y="879446"/>
            <a:ext cx="9664117" cy="5909310"/>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輸入ビジネスを執り行う上で法律と権利関係はしっかりと押さえておかなくてはなりません。</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輸入する品物に関係してくる法律は私たちが普段生活している上では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関係のないものも多く馴染みのない法律も当然増えてきます。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主に輸入ビジネスで覚えておくべき法律と権利は</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・商標権</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・意匠権</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・薬事法</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・電波法</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zh-TW" altLang="en-US" dirty="0">
                <a:solidFill>
                  <a:srgbClr val="FFC000"/>
                </a:solidFill>
                <a:latin typeface="UD デジタル 教科書体 N-B" panose="02020700000000000000" pitchFamily="17" charset="-128"/>
                <a:ea typeface="UD デジタル 教科書体 N-B" panose="02020700000000000000" pitchFamily="17" charset="-128"/>
              </a:rPr>
              <a:t>鉄砲刀剣類所持等取締法</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・食品衛生法</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・ワシントン条約</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・電気用品安全法</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/PSE</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の</a:t>
            </a:r>
            <a:r>
              <a:rPr kumimoji="1" lang="en-US" altLang="ja-JP" dirty="0">
                <a:latin typeface="UD デジタル 教科書体 N-B" panose="02020700000000000000" pitchFamily="17" charset="-128"/>
                <a:ea typeface="UD デジタル 教科書体 N-B" panose="02020700000000000000" pitchFamily="17" charset="-128"/>
              </a:rPr>
              <a:t>8</a:t>
            </a:r>
            <a:r>
              <a:rPr kumimoji="1" lang="ja-JP" altLang="en-US" dirty="0">
                <a:latin typeface="UD デジタル 教科書体 N-B" panose="02020700000000000000" pitchFamily="17" charset="-128"/>
                <a:ea typeface="UD デジタル 教科書体 N-B" panose="02020700000000000000" pitchFamily="17" charset="-128"/>
              </a:rPr>
              <a:t>つあります。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どれも知らなかったでは済まないので覚えるのは必須です。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特に</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Amazon</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は「権利関係」に厳しい</a:t>
            </a:r>
            <a:r>
              <a:rPr kumimoji="1" lang="ja-JP" altLang="en-US" dirty="0">
                <a:latin typeface="UD デジタル 教科書体 N-B" panose="02020700000000000000" pitchFamily="17" charset="-128"/>
                <a:ea typeface="UD デジタル 教科書体 N-B" panose="02020700000000000000" pitchFamily="17" charset="-128"/>
              </a:rPr>
              <a:t>ため違反が認められた場合は、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１回でアカウントが停止になった例もありますので注意しましょう。</a:t>
            </a:r>
          </a:p>
        </p:txBody>
      </p:sp>
    </p:spTree>
    <p:extLst>
      <p:ext uri="{BB962C8B-B14F-4D97-AF65-F5344CB8AC3E}">
        <p14:creationId xmlns:p14="http://schemas.microsoft.com/office/powerpoint/2010/main" val="1748539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F4CAA-0089-401D-A430-AE9D52EB8284}"/>
              </a:ext>
            </a:extLst>
          </p:cNvPr>
          <p:cNvSpPr>
            <a:spLocks noGrp="1"/>
          </p:cNvSpPr>
          <p:nvPr>
            <p:ph type="title"/>
          </p:nvPr>
        </p:nvSpPr>
        <p:spPr>
          <a:xfrm>
            <a:off x="1249960" y="282400"/>
            <a:ext cx="6996418" cy="514525"/>
          </a:xfrm>
        </p:spPr>
        <p:txBody>
          <a:bodyPr>
            <a:normAutofit fontScale="90000"/>
          </a:bodyPr>
          <a:lstStyle/>
          <a:p>
            <a:r>
              <a:rPr kumimoji="1" lang="en-US" altLang="ja-JP" u="sng" dirty="0">
                <a:latin typeface="UD デジタル 教科書体 N-B" panose="02020700000000000000" pitchFamily="17" charset="-128"/>
                <a:ea typeface="UD デジタル 教科書体 N-B" panose="02020700000000000000" pitchFamily="17" charset="-128"/>
              </a:rPr>
              <a:t>4.2.1.</a:t>
            </a:r>
            <a:r>
              <a:rPr kumimoji="1" lang="ja-JP" altLang="en-US" u="sng" dirty="0">
                <a:latin typeface="UD デジタル 教科書体 N-B" panose="02020700000000000000" pitchFamily="17" charset="-128"/>
                <a:ea typeface="UD デジタル 教科書体 N-B" panose="02020700000000000000" pitchFamily="17" charset="-128"/>
              </a:rPr>
              <a:t>商標権</a:t>
            </a:r>
          </a:p>
        </p:txBody>
      </p:sp>
      <p:sp>
        <p:nvSpPr>
          <p:cNvPr id="6" name="テキスト ボックス 5">
            <a:extLst>
              <a:ext uri="{FF2B5EF4-FFF2-40B4-BE49-F238E27FC236}">
                <a16:creationId xmlns:a16="http://schemas.microsoft.com/office/drawing/2014/main" id="{9C048E2D-B0B4-4CD0-A895-FDDECCABC4C9}"/>
              </a:ext>
            </a:extLst>
          </p:cNvPr>
          <p:cNvSpPr txBox="1"/>
          <p:nvPr/>
        </p:nvSpPr>
        <p:spPr>
          <a:xfrm>
            <a:off x="1249960" y="796925"/>
            <a:ext cx="10041622" cy="1477328"/>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知的財産権の</a:t>
            </a:r>
            <a:r>
              <a:rPr lang="en-US" altLang="ja-JP" dirty="0">
                <a:latin typeface="UD デジタル 教科書体 N-B" panose="02020700000000000000" pitchFamily="17" charset="-128"/>
                <a:ea typeface="UD デジタル 教科書体 N-B" panose="02020700000000000000" pitchFamily="17" charset="-128"/>
              </a:rPr>
              <a:t>1</a:t>
            </a:r>
            <a:r>
              <a:rPr lang="ja-JP" altLang="en-US" dirty="0">
                <a:latin typeface="UD デジタル 教科書体 N-B" panose="02020700000000000000" pitchFamily="17" charset="-128"/>
                <a:ea typeface="UD デジタル 教科書体 N-B" panose="02020700000000000000" pitchFamily="17" charset="-128"/>
              </a:rPr>
              <a:t>つ。</a:t>
            </a:r>
            <a:endParaRPr lang="en-US" altLang="ja-JP" dirty="0">
              <a:latin typeface="UD デジタル 教科書体 N-B" panose="02020700000000000000" pitchFamily="17" charset="-128"/>
              <a:ea typeface="UD デジタル 教科書体 N-B" panose="02020700000000000000" pitchFamily="17" charset="-128"/>
            </a:endParaRPr>
          </a:p>
          <a:p>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文字やロゴ等の企業イメージを保護する制度</a:t>
            </a:r>
            <a:br>
              <a:rPr lang="ja-JP" altLang="en-US" dirty="0">
                <a:latin typeface="UD デジタル 教科書体 N-B" panose="02020700000000000000" pitchFamily="17" charset="-128"/>
                <a:ea typeface="UD デジタル 教科書体 N-B" panose="02020700000000000000" pitchFamily="17" charset="-128"/>
              </a:rPr>
            </a:br>
            <a:r>
              <a:rPr lang="ja-JP" altLang="en-US" dirty="0">
                <a:latin typeface="UD デジタル 教科書体 N-B" panose="02020700000000000000" pitchFamily="17" charset="-128"/>
                <a:ea typeface="UD デジタル 教科書体 N-B" panose="02020700000000000000" pitchFamily="17" charset="-128"/>
              </a:rPr>
              <a:t>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ブランド品のロゴを使用した商品等</a:t>
            </a:r>
            <a:endParaRPr lang="en-US" altLang="ja-JP" dirty="0">
              <a:latin typeface="UD デジタル 教科書体 N-B" panose="02020700000000000000" pitchFamily="17" charset="-128"/>
              <a:ea typeface="UD デジタル 教科書体 N-B" panose="02020700000000000000" pitchFamily="17" charset="-128"/>
            </a:endParaRPr>
          </a:p>
          <a:p>
            <a:endParaRPr kumimoji="1" lang="ja-JP" altLang="en-US" dirty="0"/>
          </a:p>
        </p:txBody>
      </p:sp>
      <p:sp>
        <p:nvSpPr>
          <p:cNvPr id="7" name="正方形/長方形 6">
            <a:extLst>
              <a:ext uri="{FF2B5EF4-FFF2-40B4-BE49-F238E27FC236}">
                <a16:creationId xmlns:a16="http://schemas.microsoft.com/office/drawing/2014/main" id="{38193EBE-A050-4AFD-9DA8-C3A40D59A2E2}"/>
              </a:ext>
            </a:extLst>
          </p:cNvPr>
          <p:cNvSpPr/>
          <p:nvPr/>
        </p:nvSpPr>
        <p:spPr>
          <a:xfrm>
            <a:off x="1249960" y="2812862"/>
            <a:ext cx="6862194" cy="1477328"/>
          </a:xfrm>
          <a:prstGeom prst="rect">
            <a:avLst/>
          </a:prstGeom>
        </p:spPr>
        <p:txBody>
          <a:bodyPr wrap="square">
            <a:spAutoFit/>
          </a:bodyPr>
          <a:lstStyle/>
          <a:p>
            <a:r>
              <a:rPr lang="ja-JP" altLang="en-US" b="1" dirty="0">
                <a:latin typeface="UD デジタル 教科書体 N-B" panose="02020700000000000000" pitchFamily="17" charset="-128"/>
                <a:ea typeface="UD デジタル 教科書体 N-B" panose="02020700000000000000" pitchFamily="17" charset="-128"/>
              </a:rPr>
              <a:t>同じく</a:t>
            </a:r>
            <a:r>
              <a:rPr lang="ja-JP" altLang="en-US" dirty="0">
                <a:latin typeface="UD デジタル 教科書体 N-B" panose="02020700000000000000" pitchFamily="17" charset="-128"/>
                <a:ea typeface="UD デジタル 教科書体 N-B" panose="02020700000000000000" pitchFamily="17" charset="-128"/>
              </a:rPr>
              <a:t>知的財産権の</a:t>
            </a:r>
            <a:r>
              <a:rPr lang="en-US" altLang="ja-JP" dirty="0">
                <a:latin typeface="UD デジタル 教科書体 N-B" panose="02020700000000000000" pitchFamily="17" charset="-128"/>
                <a:ea typeface="UD デジタル 教科書体 N-B" panose="02020700000000000000" pitchFamily="17" charset="-128"/>
              </a:rPr>
              <a:t>1</a:t>
            </a:r>
            <a:r>
              <a:rPr lang="ja-JP" altLang="en-US" dirty="0">
                <a:latin typeface="UD デジタル 教科書体 N-B" panose="02020700000000000000" pitchFamily="17" charset="-128"/>
                <a:ea typeface="UD デジタル 教科書体 N-B" panose="02020700000000000000" pitchFamily="17" charset="-128"/>
              </a:rPr>
              <a:t>つ。</a:t>
            </a:r>
            <a:endParaRPr lang="en-US" altLang="ja-JP" dirty="0">
              <a:latin typeface="UD デジタル 教科書体 N-B" panose="02020700000000000000" pitchFamily="17" charset="-128"/>
              <a:ea typeface="UD デジタル 教科書体 N-B" panose="02020700000000000000" pitchFamily="17" charset="-128"/>
            </a:endParaRPr>
          </a:p>
          <a:p>
            <a:endParaRPr lang="en-US" altLang="ja-JP" b="1"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工業製品のデザインを保護する制度</a:t>
            </a:r>
            <a:br>
              <a:rPr lang="ja-JP" altLang="en-US" dirty="0">
                <a:latin typeface="UD デジタル 教科書体 N-B" panose="02020700000000000000" pitchFamily="17" charset="-128"/>
                <a:ea typeface="UD デジタル 教科書体 N-B" panose="02020700000000000000" pitchFamily="17" charset="-128"/>
              </a:rPr>
            </a:br>
            <a:r>
              <a:rPr lang="ja-JP" altLang="en-US" dirty="0">
                <a:latin typeface="UD デジタル 教科書体 N-B" panose="02020700000000000000" pitchFamily="17" charset="-128"/>
                <a:ea typeface="UD デジタル 教科書体 N-B" panose="02020700000000000000" pitchFamily="17" charset="-128"/>
              </a:rPr>
              <a:t>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アニメキャラクターを無許可で使用または模倣した商品など</a:t>
            </a:r>
            <a:endParaRPr lang="ja-JP" altLang="en-US" b="1" dirty="0">
              <a:latin typeface="UD デジタル 教科書体 N-B" panose="02020700000000000000" pitchFamily="17" charset="-128"/>
              <a:ea typeface="UD デジタル 教科書体 N-B" panose="02020700000000000000" pitchFamily="17" charset="-128"/>
            </a:endParaRPr>
          </a:p>
          <a:p>
            <a:endParaRPr lang="ja-JP" altLang="en-US" dirty="0"/>
          </a:p>
        </p:txBody>
      </p:sp>
      <p:sp>
        <p:nvSpPr>
          <p:cNvPr id="8" name="正方形/長方形 7">
            <a:extLst>
              <a:ext uri="{FF2B5EF4-FFF2-40B4-BE49-F238E27FC236}">
                <a16:creationId xmlns:a16="http://schemas.microsoft.com/office/drawing/2014/main" id="{E60BE325-B2AB-4903-8765-3138456816E0}"/>
              </a:ext>
            </a:extLst>
          </p:cNvPr>
          <p:cNvSpPr/>
          <p:nvPr/>
        </p:nvSpPr>
        <p:spPr>
          <a:xfrm>
            <a:off x="1249960" y="2274253"/>
            <a:ext cx="2416046" cy="538609"/>
          </a:xfrm>
          <a:prstGeom prst="rect">
            <a:avLst/>
          </a:prstGeom>
        </p:spPr>
        <p:txBody>
          <a:bodyPr wrap="none">
            <a:spAutoFit/>
          </a:bodyPr>
          <a:lstStyle/>
          <a:p>
            <a:r>
              <a:rPr lang="en-US" altLang="ja-JP" sz="2900" u="sng" dirty="0">
                <a:latin typeface="UD デジタル 教科書体 N-B" panose="02020700000000000000" pitchFamily="17" charset="-128"/>
                <a:ea typeface="UD デジタル 教科書体 N-B" panose="02020700000000000000" pitchFamily="17" charset="-128"/>
              </a:rPr>
              <a:t>4.2.2.</a:t>
            </a:r>
            <a:r>
              <a:rPr lang="ja-JP" altLang="en-US" sz="2900" u="sng" dirty="0">
                <a:latin typeface="UD デジタル 教科書体 N-B" panose="02020700000000000000" pitchFamily="17" charset="-128"/>
                <a:ea typeface="UD デジタル 教科書体 N-B" panose="02020700000000000000" pitchFamily="17" charset="-128"/>
              </a:rPr>
              <a:t>意匠権</a:t>
            </a:r>
          </a:p>
        </p:txBody>
      </p:sp>
      <p:sp>
        <p:nvSpPr>
          <p:cNvPr id="9" name="正方形/長方形 8">
            <a:extLst>
              <a:ext uri="{FF2B5EF4-FFF2-40B4-BE49-F238E27FC236}">
                <a16:creationId xmlns:a16="http://schemas.microsoft.com/office/drawing/2014/main" id="{3C2092F1-0EEB-4E30-87D7-7B89A397A9BC}"/>
              </a:ext>
            </a:extLst>
          </p:cNvPr>
          <p:cNvSpPr/>
          <p:nvPr/>
        </p:nvSpPr>
        <p:spPr>
          <a:xfrm>
            <a:off x="1249960" y="4290190"/>
            <a:ext cx="2416046" cy="538609"/>
          </a:xfrm>
          <a:prstGeom prst="rect">
            <a:avLst/>
          </a:prstGeom>
        </p:spPr>
        <p:txBody>
          <a:bodyPr wrap="none">
            <a:spAutoFit/>
          </a:bodyPr>
          <a:lstStyle/>
          <a:p>
            <a:r>
              <a:rPr lang="en-US" altLang="ja-JP" sz="2900" u="sng" dirty="0">
                <a:latin typeface="UD デジタル 教科書体 N-B" panose="02020700000000000000" pitchFamily="17" charset="-128"/>
                <a:ea typeface="UD デジタル 教科書体 N-B" panose="02020700000000000000" pitchFamily="17" charset="-128"/>
              </a:rPr>
              <a:t>4.2.3.</a:t>
            </a:r>
            <a:r>
              <a:rPr lang="ja-JP" altLang="en-US" sz="2900" u="sng" dirty="0">
                <a:latin typeface="UD デジタル 教科書体 N-B" panose="02020700000000000000" pitchFamily="17" charset="-128"/>
                <a:ea typeface="UD デジタル 教科書体 N-B" panose="02020700000000000000" pitchFamily="17" charset="-128"/>
              </a:rPr>
              <a:t>薬事法</a:t>
            </a:r>
          </a:p>
        </p:txBody>
      </p:sp>
      <p:sp>
        <p:nvSpPr>
          <p:cNvPr id="10" name="テキスト ボックス 9">
            <a:extLst>
              <a:ext uri="{FF2B5EF4-FFF2-40B4-BE49-F238E27FC236}">
                <a16:creationId xmlns:a16="http://schemas.microsoft.com/office/drawing/2014/main" id="{60124B22-1CC8-41ED-873F-3D9B432F5599}"/>
              </a:ext>
            </a:extLst>
          </p:cNvPr>
          <p:cNvSpPr txBox="1"/>
          <p:nvPr/>
        </p:nvSpPr>
        <p:spPr>
          <a:xfrm>
            <a:off x="1249960" y="4828799"/>
            <a:ext cx="9244668" cy="1754326"/>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医薬品、医療機器等の品質、有効性および安全性の確保等を守るための法律。</a:t>
            </a:r>
            <a:endParaRPr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薬事法に抵触する商品を輸入するには厚生労働大臣の許可を取る必要があります。</a:t>
            </a:r>
            <a:br>
              <a:rPr lang="ja-JP" altLang="en-US" dirty="0">
                <a:latin typeface="UD デジタル 教科書体 N-B" panose="02020700000000000000" pitchFamily="17" charset="-128"/>
                <a:ea typeface="UD デジタル 教科書体 N-B" panose="02020700000000000000" pitchFamily="17" charset="-128"/>
              </a:rPr>
            </a:br>
            <a:r>
              <a:rPr lang="ja-JP" altLang="en-US" b="1" dirty="0">
                <a:latin typeface="UD デジタル 教科書体 N-B" panose="02020700000000000000" pitchFamily="17" charset="-128"/>
                <a:ea typeface="UD デジタル 教科書体 N-B" panose="02020700000000000000" pitchFamily="17" charset="-128"/>
              </a:rPr>
              <a:t>検査費用は高額になるケースが多いので品物を輸入するとしても</a:t>
            </a:r>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上級者向け</a:t>
            </a:r>
            <a:r>
              <a:rPr lang="ja-JP" altLang="en-US" dirty="0">
                <a:latin typeface="UD デジタル 教科書体 N-B" panose="02020700000000000000" pitchFamily="17" charset="-128"/>
                <a:ea typeface="UD デジタル 教科書体 N-B" panose="02020700000000000000" pitchFamily="17" charset="-128"/>
              </a:rPr>
              <a:t>です。</a:t>
            </a:r>
            <a:endParaRPr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具体的な対象商品は医薬品のほかに</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「化粧品」</a:t>
            </a:r>
            <a:r>
              <a:rPr kumimoji="1" lang="ja-JP" altLang="en-US" dirty="0">
                <a:latin typeface="UD デジタル 教科書体 N-B" panose="02020700000000000000" pitchFamily="17" charset="-128"/>
                <a:ea typeface="UD デジタル 教科書体 N-B" panose="02020700000000000000" pitchFamily="17" charset="-128"/>
              </a:rPr>
              <a:t>が該当します。</a:t>
            </a:r>
          </a:p>
        </p:txBody>
      </p:sp>
    </p:spTree>
    <p:extLst>
      <p:ext uri="{BB962C8B-B14F-4D97-AF65-F5344CB8AC3E}">
        <p14:creationId xmlns:p14="http://schemas.microsoft.com/office/powerpoint/2010/main" val="2671790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320C1F9-91EA-4841-9A99-9B3F7CC5987A}"/>
              </a:ext>
            </a:extLst>
          </p:cNvPr>
          <p:cNvSpPr/>
          <p:nvPr/>
        </p:nvSpPr>
        <p:spPr>
          <a:xfrm>
            <a:off x="1390459" y="282272"/>
            <a:ext cx="2416046" cy="538609"/>
          </a:xfrm>
          <a:prstGeom prst="rect">
            <a:avLst/>
          </a:prstGeom>
        </p:spPr>
        <p:txBody>
          <a:bodyPr wrap="none">
            <a:spAutoFit/>
          </a:bodyPr>
          <a:lstStyle/>
          <a:p>
            <a:pPr lvl="0"/>
            <a:r>
              <a:rPr lang="en-US" altLang="ja-JP" sz="2900" u="sng" dirty="0">
                <a:latin typeface="UD デジタル 教科書体 N-B" panose="02020700000000000000" pitchFamily="17" charset="-128"/>
                <a:ea typeface="UD デジタル 教科書体 N-B" panose="02020700000000000000" pitchFamily="17" charset="-128"/>
              </a:rPr>
              <a:t>4.2.</a:t>
            </a:r>
            <a:r>
              <a:rPr lang="en-US" altLang="ja-JP" sz="2900" u="sng" dirty="0">
                <a:solidFill>
                  <a:prstClr val="white"/>
                </a:solidFill>
                <a:latin typeface="UD デジタル 教科書体 N-B" panose="02020700000000000000" pitchFamily="17" charset="-128"/>
                <a:ea typeface="UD デジタル 教科書体 N-B" panose="02020700000000000000" pitchFamily="17" charset="-128"/>
              </a:rPr>
              <a:t>4.</a:t>
            </a:r>
            <a:r>
              <a:rPr lang="ja-JP" altLang="en-US" sz="2900" u="sng" dirty="0">
                <a:solidFill>
                  <a:prstClr val="white"/>
                </a:solidFill>
                <a:latin typeface="UD デジタル 教科書体 N-B" panose="02020700000000000000" pitchFamily="17" charset="-128"/>
                <a:ea typeface="UD デジタル 教科書体 N-B" panose="02020700000000000000" pitchFamily="17" charset="-128"/>
              </a:rPr>
              <a:t>電波法</a:t>
            </a:r>
          </a:p>
        </p:txBody>
      </p:sp>
      <p:sp>
        <p:nvSpPr>
          <p:cNvPr id="4" name="正方形/長方形 3">
            <a:extLst>
              <a:ext uri="{FF2B5EF4-FFF2-40B4-BE49-F238E27FC236}">
                <a16:creationId xmlns:a16="http://schemas.microsoft.com/office/drawing/2014/main" id="{F61CDE5A-F222-429F-874F-5E6793B9107A}"/>
              </a:ext>
            </a:extLst>
          </p:cNvPr>
          <p:cNvSpPr/>
          <p:nvPr/>
        </p:nvSpPr>
        <p:spPr>
          <a:xfrm>
            <a:off x="1390459" y="911709"/>
            <a:ext cx="5958297" cy="1754326"/>
          </a:xfrm>
          <a:prstGeom prst="rect">
            <a:avLst/>
          </a:prstGeom>
        </p:spPr>
        <p:txBody>
          <a:bodyPr wrap="square">
            <a:spAutoFit/>
          </a:bodyPr>
          <a:lstStyle/>
          <a:p>
            <a:pPr lvl="0"/>
            <a:r>
              <a:rPr kumimoji="1" lang="ja-JP" altLang="en-US" dirty="0">
                <a:solidFill>
                  <a:prstClr val="white"/>
                </a:solidFill>
                <a:latin typeface="UD デジタル 教科書体 N-B" panose="02020700000000000000" pitchFamily="17" charset="-128"/>
                <a:ea typeface="UD デジタル 教科書体 N-B" panose="02020700000000000000" pitchFamily="17" charset="-128"/>
              </a:rPr>
              <a:t>日本と海外での電波の周波数の違いによる</a:t>
            </a:r>
            <a:endParaRPr kumimoji="1" lang="en-US" altLang="ja-JP" dirty="0">
              <a:solidFill>
                <a:prstClr val="white"/>
              </a:solidFill>
              <a:latin typeface="UD デジタル 教科書体 N-B" panose="02020700000000000000" pitchFamily="17" charset="-128"/>
              <a:ea typeface="UD デジタル 教科書体 N-B" panose="02020700000000000000" pitchFamily="17" charset="-128"/>
            </a:endParaRPr>
          </a:p>
          <a:p>
            <a:pPr lvl="0"/>
            <a:r>
              <a:rPr kumimoji="1" lang="ja-JP" altLang="en-US" dirty="0">
                <a:solidFill>
                  <a:prstClr val="white"/>
                </a:solidFill>
                <a:latin typeface="UD デジタル 教科書体 N-B" panose="02020700000000000000" pitchFamily="17" charset="-128"/>
                <a:ea typeface="UD デジタル 教科書体 N-B" panose="02020700000000000000" pitchFamily="17" charset="-128"/>
              </a:rPr>
              <a:t>誤操作を引き起こさないように制限する法律</a:t>
            </a:r>
            <a:endParaRPr kumimoji="1" lang="en-US" altLang="ja-JP" dirty="0">
              <a:solidFill>
                <a:prstClr val="white"/>
              </a:solidFill>
              <a:latin typeface="UD デジタル 教科書体 N-B" panose="02020700000000000000" pitchFamily="17" charset="-128"/>
              <a:ea typeface="UD デジタル 教科書体 N-B" panose="02020700000000000000" pitchFamily="17" charset="-128"/>
            </a:endParaRPr>
          </a:p>
          <a:p>
            <a:pPr lvl="0"/>
            <a:endParaRPr kumimoji="1" lang="en-US" altLang="ja-JP" dirty="0">
              <a:solidFill>
                <a:prstClr val="white"/>
              </a:solidFill>
              <a:latin typeface="UD デジタル 教科書体 N-B" panose="02020700000000000000" pitchFamily="17" charset="-128"/>
              <a:ea typeface="UD デジタル 教科書体 N-B" panose="02020700000000000000" pitchFamily="17" charset="-128"/>
            </a:endParaRPr>
          </a:p>
          <a:p>
            <a:pPr lvl="0"/>
            <a:r>
              <a:rPr kumimoji="1" lang="ja-JP" altLang="en-US" dirty="0">
                <a:solidFill>
                  <a:prstClr val="white"/>
                </a:solidFill>
                <a:latin typeface="UD デジタル 教科書体 N-B" panose="02020700000000000000" pitchFamily="17" charset="-128"/>
                <a:ea typeface="UD デジタル 教科書体 N-B" panose="02020700000000000000" pitchFamily="17" charset="-128"/>
              </a:rPr>
              <a:t>該当する商品は</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Bluetooth</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製品」</a:t>
            </a:r>
            <a:r>
              <a:rPr kumimoji="1" lang="ja-JP" altLang="en-US" dirty="0">
                <a:solidFill>
                  <a:prstClr val="white"/>
                </a:solidFill>
                <a:latin typeface="UD デジタル 教科書体 N-B" panose="02020700000000000000" pitchFamily="17" charset="-128"/>
                <a:ea typeface="UD デジタル 教科書体 N-B" panose="02020700000000000000" pitchFamily="17" charset="-128"/>
              </a:rPr>
              <a:t>や</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「ラジコン」</a:t>
            </a:r>
            <a:r>
              <a:rPr kumimoji="1" lang="ja-JP" altLang="en-US" dirty="0">
                <a:solidFill>
                  <a:prstClr val="white"/>
                </a:solidFill>
                <a:latin typeface="UD デジタル 教科書体 N-B" panose="02020700000000000000" pitchFamily="17" charset="-128"/>
                <a:ea typeface="UD デジタル 教科書体 N-B" panose="02020700000000000000" pitchFamily="17" charset="-128"/>
              </a:rPr>
              <a:t>など</a:t>
            </a:r>
            <a:endParaRPr kumimoji="1" lang="en-US" altLang="ja-JP" dirty="0">
              <a:solidFill>
                <a:prstClr val="white"/>
              </a:solidFill>
              <a:latin typeface="UD デジタル 教科書体 N-B" panose="02020700000000000000" pitchFamily="17" charset="-128"/>
              <a:ea typeface="UD デジタル 教科書体 N-B" panose="02020700000000000000" pitchFamily="17" charset="-128"/>
            </a:endParaRPr>
          </a:p>
          <a:p>
            <a:pPr lvl="0"/>
            <a:endParaRPr kumimoji="1" lang="en-US" altLang="ja-JP" dirty="0">
              <a:solidFill>
                <a:prstClr val="white"/>
              </a:solidFill>
              <a:latin typeface="UD デジタル 教科書体 N-B" panose="02020700000000000000" pitchFamily="17" charset="-128"/>
              <a:ea typeface="UD デジタル 教科書体 N-B" panose="02020700000000000000" pitchFamily="17" charset="-128"/>
            </a:endParaRPr>
          </a:p>
          <a:p>
            <a:pPr lvl="0"/>
            <a:r>
              <a:rPr kumimoji="1" lang="ja-JP" altLang="en-US" dirty="0">
                <a:solidFill>
                  <a:prstClr val="white"/>
                </a:solidFill>
                <a:latin typeface="UD デジタル 教科書体 N-B" panose="02020700000000000000" pitchFamily="17" charset="-128"/>
                <a:ea typeface="UD デジタル 教科書体 N-B" panose="02020700000000000000" pitchFamily="17" charset="-128"/>
              </a:rPr>
              <a:t>取り扱う際は</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「技適マーク」</a:t>
            </a:r>
            <a:r>
              <a:rPr kumimoji="1" lang="ja-JP" altLang="en-US" dirty="0">
                <a:solidFill>
                  <a:prstClr val="white"/>
                </a:solidFill>
                <a:latin typeface="UD デジタル 教科書体 N-B" panose="02020700000000000000" pitchFamily="17" charset="-128"/>
                <a:ea typeface="UD デジタル 教科書体 N-B" panose="02020700000000000000" pitchFamily="17" charset="-128"/>
              </a:rPr>
              <a:t>がついているかを確認</a:t>
            </a:r>
          </a:p>
        </p:txBody>
      </p:sp>
      <p:pic>
        <p:nvPicPr>
          <p:cNvPr id="1026" name="Picture 2" descr="https://trade-prepschool.com/wp-content/uploads/2019/03/giteki_new.jpg">
            <a:extLst>
              <a:ext uri="{FF2B5EF4-FFF2-40B4-BE49-F238E27FC236}">
                <a16:creationId xmlns:a16="http://schemas.microsoft.com/office/drawing/2014/main" id="{FBBD8985-F714-480A-B662-D4B5572FF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196" y="551576"/>
            <a:ext cx="2125037"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8E6ED69-CBCD-42D1-A9B5-CC4A8509BDB2}"/>
              </a:ext>
            </a:extLst>
          </p:cNvPr>
          <p:cNvSpPr txBox="1"/>
          <p:nvPr/>
        </p:nvSpPr>
        <p:spPr>
          <a:xfrm>
            <a:off x="7348756" y="2928404"/>
            <a:ext cx="3825380" cy="307777"/>
          </a:xfrm>
          <a:prstGeom prst="rect">
            <a:avLst/>
          </a:prstGeom>
          <a:noFill/>
        </p:spPr>
        <p:txBody>
          <a:bodyPr wrap="squar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引用：</a:t>
            </a:r>
            <a:r>
              <a:rPr lang="ja-JP" altLang="en-US" sz="1400" dirty="0">
                <a:latin typeface="UD デジタル 教科書体 N-B" panose="02020700000000000000" pitchFamily="17" charset="-128"/>
                <a:ea typeface="UD デジタル 教科書体 N-B" panose="02020700000000000000" pitchFamily="17" charset="-128"/>
              </a:rPr>
              <a:t>総務省 電波利用ホームページより</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6" name="正方形/長方形 5">
            <a:extLst>
              <a:ext uri="{FF2B5EF4-FFF2-40B4-BE49-F238E27FC236}">
                <a16:creationId xmlns:a16="http://schemas.microsoft.com/office/drawing/2014/main" id="{AC191ECC-9D98-4AD2-9402-2AD0BB4C2200}"/>
              </a:ext>
            </a:extLst>
          </p:cNvPr>
          <p:cNvSpPr/>
          <p:nvPr/>
        </p:nvSpPr>
        <p:spPr>
          <a:xfrm>
            <a:off x="1390459" y="3429000"/>
            <a:ext cx="5391219" cy="538609"/>
          </a:xfrm>
          <a:prstGeom prst="rect">
            <a:avLst/>
          </a:prstGeom>
        </p:spPr>
        <p:txBody>
          <a:bodyPr wrap="none">
            <a:spAutoFit/>
          </a:bodyPr>
          <a:lstStyle/>
          <a:p>
            <a:pPr lvl="0"/>
            <a:r>
              <a:rPr lang="en-US" altLang="ja-JP" sz="2900" u="sng" dirty="0">
                <a:latin typeface="UD デジタル 教科書体 N-B" panose="02020700000000000000" pitchFamily="17" charset="-128"/>
                <a:ea typeface="UD デジタル 教科書体 N-B" panose="02020700000000000000" pitchFamily="17" charset="-128"/>
              </a:rPr>
              <a:t>4.2.</a:t>
            </a:r>
            <a:r>
              <a:rPr lang="en-US" altLang="ja-JP" sz="2900" u="sng" dirty="0">
                <a:solidFill>
                  <a:prstClr val="white"/>
                </a:solidFill>
                <a:latin typeface="UD デジタル 教科書体 N-B" panose="02020700000000000000" pitchFamily="17" charset="-128"/>
                <a:ea typeface="UD デジタル 教科書体 N-B" panose="02020700000000000000" pitchFamily="17" charset="-128"/>
              </a:rPr>
              <a:t>5.</a:t>
            </a:r>
            <a:r>
              <a:rPr lang="zh-TW" altLang="en-US" sz="2900" u="sng" dirty="0">
                <a:solidFill>
                  <a:prstClr val="white"/>
                </a:solidFill>
                <a:latin typeface="UD デジタル 教科書体 N-B" panose="02020700000000000000" pitchFamily="17" charset="-128"/>
                <a:ea typeface="UD デジタル 教科書体 N-B" panose="02020700000000000000" pitchFamily="17" charset="-128"/>
              </a:rPr>
              <a:t>鉄砲刀剣類所持等取締法</a:t>
            </a:r>
            <a:endParaRPr lang="ja-JP" altLang="en-US" sz="2900" u="sng" dirty="0">
              <a:solidFill>
                <a:prstClr val="white"/>
              </a:solidFill>
              <a:latin typeface="UD デジタル 教科書体 N-B" panose="02020700000000000000" pitchFamily="17" charset="-128"/>
              <a:ea typeface="UD デジタル 教科書体 N-B" panose="02020700000000000000" pitchFamily="17" charset="-128"/>
            </a:endParaRPr>
          </a:p>
        </p:txBody>
      </p:sp>
      <p:sp>
        <p:nvSpPr>
          <p:cNvPr id="7" name="テキスト ボックス 6">
            <a:extLst>
              <a:ext uri="{FF2B5EF4-FFF2-40B4-BE49-F238E27FC236}">
                <a16:creationId xmlns:a16="http://schemas.microsoft.com/office/drawing/2014/main" id="{2C8F7B57-A8F7-47FF-A388-E4566E71E3E4}"/>
              </a:ext>
            </a:extLst>
          </p:cNvPr>
          <p:cNvSpPr txBox="1"/>
          <p:nvPr/>
        </p:nvSpPr>
        <p:spPr>
          <a:xfrm>
            <a:off x="1390459" y="4191966"/>
            <a:ext cx="8642774" cy="2031325"/>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正式名称は長いですが、</a:t>
            </a:r>
            <a:r>
              <a:rPr lang="ja-JP" altLang="en-US" b="1" dirty="0">
                <a:latin typeface="UD デジタル 教科書体 N-B" panose="02020700000000000000" pitchFamily="17" charset="-128"/>
                <a:ea typeface="UD デジタル 教科書体 N-B" panose="02020700000000000000" pitchFamily="17" charset="-128"/>
              </a:rPr>
              <a:t>俗に言う「銃刀法」。</a:t>
            </a:r>
            <a:endParaRPr lang="en-US" altLang="ja-JP" b="1" dirty="0">
              <a:latin typeface="UD デジタル 教科書体 N-B" panose="02020700000000000000" pitchFamily="17" charset="-128"/>
              <a:ea typeface="UD デジタル 教科書体 N-B" panose="02020700000000000000" pitchFamily="17" charset="-128"/>
            </a:endParaRPr>
          </a:p>
          <a:p>
            <a:endParaRPr kumimoji="1" lang="en-US" altLang="ja-JP" b="1" dirty="0">
              <a:latin typeface="UD デジタル 教科書体 N-B" panose="02020700000000000000" pitchFamily="17" charset="-128"/>
              <a:ea typeface="UD デジタル 教科書体 N-B" panose="02020700000000000000" pitchFamily="17" charset="-128"/>
            </a:endParaRPr>
          </a:p>
          <a:p>
            <a:r>
              <a:rPr kumimoji="1" lang="ja-JP" altLang="en-US" b="1" dirty="0">
                <a:latin typeface="UD デジタル 教科書体 N-B" panose="02020700000000000000" pitchFamily="17" charset="-128"/>
                <a:ea typeface="UD デジタル 教科書体 N-B" panose="02020700000000000000" pitchFamily="17" charset="-128"/>
              </a:rPr>
              <a:t>拳銃やナイフといったもの以外にもコスプレ等で使用する</a:t>
            </a:r>
            <a:r>
              <a:rPr kumimoji="1" lang="ja-JP" altLang="en-US" b="1" dirty="0">
                <a:solidFill>
                  <a:srgbClr val="FFC000"/>
                </a:solidFill>
                <a:latin typeface="UD デジタル 教科書体 N-B" panose="02020700000000000000" pitchFamily="17" charset="-128"/>
                <a:ea typeface="UD デジタル 教科書体 N-B" panose="02020700000000000000" pitchFamily="17" charset="-128"/>
              </a:rPr>
              <a:t>「模造刀」</a:t>
            </a:r>
            <a:r>
              <a:rPr kumimoji="1" lang="ja-JP" altLang="en-US" b="1" dirty="0">
                <a:latin typeface="UD デジタル 教科書体 N-B" panose="02020700000000000000" pitchFamily="17" charset="-128"/>
                <a:ea typeface="UD デジタル 教科書体 N-B" panose="02020700000000000000" pitchFamily="17" charset="-128"/>
              </a:rPr>
              <a:t>でも</a:t>
            </a:r>
            <a:endParaRPr kumimoji="1" lang="en-US" altLang="ja-JP" b="1" dirty="0">
              <a:latin typeface="UD デジタル 教科書体 N-B" panose="02020700000000000000" pitchFamily="17" charset="-128"/>
              <a:ea typeface="UD デジタル 教科書体 N-B" panose="02020700000000000000" pitchFamily="17" charset="-128"/>
            </a:endParaRPr>
          </a:p>
          <a:p>
            <a:r>
              <a:rPr kumimoji="1" lang="ja-JP" altLang="en-US" b="1" dirty="0">
                <a:latin typeface="UD デジタル 教科書体 N-B" panose="02020700000000000000" pitchFamily="17" charset="-128"/>
                <a:ea typeface="UD デジタル 教科書体 N-B" panose="02020700000000000000" pitchFamily="17" charset="-128"/>
              </a:rPr>
              <a:t>軽犯罪法に抵触する可能性があるため税関で止まるリスクがあります。</a:t>
            </a:r>
            <a:endParaRPr kumimoji="1" lang="en-US" altLang="ja-JP" b="1" dirty="0">
              <a:latin typeface="UD デジタル 教科書体 N-B" panose="02020700000000000000" pitchFamily="17" charset="-128"/>
              <a:ea typeface="UD デジタル 教科書体 N-B" panose="02020700000000000000" pitchFamily="17" charset="-128"/>
            </a:endParaRPr>
          </a:p>
          <a:p>
            <a:endParaRPr kumimoji="1" lang="en-US" altLang="ja-JP" b="1"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輸入する際は</a:t>
            </a:r>
            <a:r>
              <a:rPr lang="ja-JP" altLang="en-US" b="1" dirty="0">
                <a:latin typeface="UD デジタル 教科書体 N-B" panose="02020700000000000000" pitchFamily="17" charset="-128"/>
                <a:ea typeface="UD デジタル 教科書体 N-B" panose="02020700000000000000" pitchFamily="17" charset="-128"/>
              </a:rPr>
              <a:t>都道府県公安委員会が交付する「刀剣類所持許可証」を取得した後に経済産業大臣の承認を得る必要</a:t>
            </a:r>
            <a:r>
              <a:rPr lang="ja-JP" altLang="en-US" dirty="0">
                <a:latin typeface="UD デジタル 教科書体 N-B" panose="02020700000000000000" pitchFamily="17" charset="-128"/>
                <a:ea typeface="UD デジタル 教科書体 N-B" panose="02020700000000000000" pitchFamily="17" charset="-128"/>
              </a:rPr>
              <a:t>があり、薬事法同様</a:t>
            </a:r>
            <a:r>
              <a:rPr lang="ja-JP" altLang="en-US" dirty="0">
                <a:solidFill>
                  <a:srgbClr val="FFC000"/>
                </a:solidFill>
                <a:latin typeface="UD デジタル 教科書体 N-B" panose="02020700000000000000" pitchFamily="17" charset="-128"/>
                <a:ea typeface="UD デジタル 教科書体 N-B" panose="02020700000000000000" pitchFamily="17" charset="-128"/>
              </a:rPr>
              <a:t>上級者向けの商品</a:t>
            </a:r>
            <a:r>
              <a:rPr lang="ja-JP" altLang="en-US" dirty="0">
                <a:latin typeface="UD デジタル 教科書体 N-B" panose="02020700000000000000" pitchFamily="17" charset="-128"/>
                <a:ea typeface="UD デジタル 教科書体 N-B" panose="02020700000000000000" pitchFamily="17" charset="-128"/>
              </a:rPr>
              <a:t>です。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085625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AF1A0D-1872-48B4-827E-992C78CCFBD1}"/>
              </a:ext>
            </a:extLst>
          </p:cNvPr>
          <p:cNvSpPr>
            <a:spLocks noGrp="1"/>
          </p:cNvSpPr>
          <p:nvPr>
            <p:ph type="title"/>
          </p:nvPr>
        </p:nvSpPr>
        <p:spPr>
          <a:xfrm>
            <a:off x="1143001" y="475377"/>
            <a:ext cx="9905998" cy="732639"/>
          </a:xfrm>
        </p:spPr>
        <p:txBody>
          <a:bodyPr>
            <a:normAutofit/>
          </a:bodyPr>
          <a:lstStyle/>
          <a:p>
            <a:r>
              <a:rPr lang="en-US" altLang="ja-JP" sz="2900" u="sng" dirty="0">
                <a:latin typeface="UD デジタル 教科書体 N-B" panose="02020700000000000000" pitchFamily="17" charset="-128"/>
                <a:ea typeface="UD デジタル 教科書体 N-B" panose="02020700000000000000" pitchFamily="17" charset="-128"/>
              </a:rPr>
              <a:t>4.2.</a:t>
            </a:r>
            <a:r>
              <a:rPr kumimoji="1" lang="en-US" altLang="ja-JP" sz="2900" u="sng" dirty="0">
                <a:latin typeface="UD デジタル 教科書体 N-B" panose="02020700000000000000" pitchFamily="17" charset="-128"/>
                <a:ea typeface="UD デジタル 教科書体 N-B" panose="02020700000000000000" pitchFamily="17" charset="-128"/>
              </a:rPr>
              <a:t>6.</a:t>
            </a:r>
            <a:r>
              <a:rPr kumimoji="1" lang="ja-JP" altLang="en-US" sz="2900" u="sng" dirty="0">
                <a:latin typeface="UD デジタル 教科書体 N-B" panose="02020700000000000000" pitchFamily="17" charset="-128"/>
                <a:ea typeface="UD デジタル 教科書体 N-B" panose="02020700000000000000" pitchFamily="17" charset="-128"/>
              </a:rPr>
              <a:t>食品衛生法</a:t>
            </a:r>
          </a:p>
        </p:txBody>
      </p:sp>
      <p:sp>
        <p:nvSpPr>
          <p:cNvPr id="3" name="テキスト ボックス 2">
            <a:extLst>
              <a:ext uri="{FF2B5EF4-FFF2-40B4-BE49-F238E27FC236}">
                <a16:creationId xmlns:a16="http://schemas.microsoft.com/office/drawing/2014/main" id="{D5A68077-A417-4B9B-A696-E0CA2B99EA18}"/>
              </a:ext>
            </a:extLst>
          </p:cNvPr>
          <p:cNvSpPr txBox="1"/>
          <p:nvPr/>
        </p:nvSpPr>
        <p:spPr>
          <a:xfrm>
            <a:off x="1108396" y="1208016"/>
            <a:ext cx="9975208" cy="2308324"/>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輸入の際の食品衛生法として覚えておきたいこととしては食べ物だけでなく</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人が口に触れる商品についてはこの法律に抵触すること</a:t>
            </a:r>
            <a:r>
              <a:rPr lang="ja-JP" altLang="en-US" dirty="0">
                <a:latin typeface="UD デジタル 教科書体 N-B" panose="02020700000000000000" pitchFamily="17" charset="-128"/>
                <a:ea typeface="UD デジタル 教科書体 N-B" panose="02020700000000000000" pitchFamily="17" charset="-128"/>
              </a:rPr>
              <a:t>です。</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食器・キッチン用品など</a:t>
            </a:r>
            <a:r>
              <a:rPr lang="en-US" altLang="ja-JP" dirty="0">
                <a:latin typeface="UD デジタル 教科書体 N-B" panose="02020700000000000000" pitchFamily="17" charset="-128"/>
                <a:ea typeface="UD デジタル 教科書体 N-B" panose="02020700000000000000" pitchFamily="17" charset="-128"/>
              </a:rPr>
              <a:t>)</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また見落としがちなのが</a:t>
            </a:r>
            <a:r>
              <a:rPr lang="en-US" altLang="ja-JP" b="1" dirty="0">
                <a:solidFill>
                  <a:srgbClr val="FFC000"/>
                </a:solidFill>
                <a:latin typeface="UD デジタル 教科書体 N-B" panose="02020700000000000000" pitchFamily="17" charset="-128"/>
                <a:ea typeface="UD デジタル 教科書体 N-B" panose="02020700000000000000" pitchFamily="17" charset="-128"/>
              </a:rPr>
              <a:t>6</a:t>
            </a:r>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歳未満を対象としたおもちゃを輸入した時に税関で止まるケース</a:t>
            </a:r>
            <a:r>
              <a:rPr lang="ja-JP" altLang="en-US" dirty="0">
                <a:latin typeface="UD デジタル 教科書体 N-B" panose="02020700000000000000" pitchFamily="17" charset="-128"/>
                <a:ea typeface="UD デジタル 教科書体 N-B" panose="02020700000000000000" pitchFamily="17" charset="-128"/>
              </a:rPr>
              <a:t>です。</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理由は口に入れることが可能性として考えられるためこのような規制がとられています。</a:t>
            </a:r>
            <a:endParaRPr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食品衛生法に該当する商品は材質によって、検査が必要かどうかが変わってくるため</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b="1" dirty="0">
                <a:latin typeface="UD デジタル 教科書体 N-B" panose="02020700000000000000" pitchFamily="17" charset="-128"/>
                <a:ea typeface="UD デジタル 教科書体 N-B" panose="02020700000000000000" pitchFamily="17" charset="-128"/>
              </a:rPr>
              <a:t>管轄の検疫所に問い合わせる事が必要</a:t>
            </a:r>
            <a:r>
              <a:rPr lang="ja-JP" altLang="en-US" dirty="0">
                <a:latin typeface="UD デジタル 教科書体 N-B" panose="02020700000000000000" pitchFamily="17" charset="-128"/>
                <a:ea typeface="UD デジタル 教科書体 N-B" panose="02020700000000000000" pitchFamily="17" charset="-128"/>
              </a:rPr>
              <a:t>となってきます。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4" name="正方形/長方形 3">
            <a:extLst>
              <a:ext uri="{FF2B5EF4-FFF2-40B4-BE49-F238E27FC236}">
                <a16:creationId xmlns:a16="http://schemas.microsoft.com/office/drawing/2014/main" id="{6C30E747-5152-42CB-A392-82DB38116800}"/>
              </a:ext>
            </a:extLst>
          </p:cNvPr>
          <p:cNvSpPr/>
          <p:nvPr/>
        </p:nvSpPr>
        <p:spPr>
          <a:xfrm>
            <a:off x="1108396" y="3614708"/>
            <a:ext cx="3903633" cy="538609"/>
          </a:xfrm>
          <a:prstGeom prst="rect">
            <a:avLst/>
          </a:prstGeom>
        </p:spPr>
        <p:txBody>
          <a:bodyPr wrap="none">
            <a:spAutoFit/>
          </a:bodyPr>
          <a:lstStyle/>
          <a:p>
            <a:r>
              <a:rPr lang="en-US" altLang="ja-JP" sz="2900" u="sng" dirty="0">
                <a:latin typeface="UD デジタル 教科書体 N-B" panose="02020700000000000000" pitchFamily="17" charset="-128"/>
                <a:ea typeface="UD デジタル 教科書体 N-B" panose="02020700000000000000" pitchFamily="17" charset="-128"/>
              </a:rPr>
              <a:t>4.2.</a:t>
            </a:r>
            <a:r>
              <a:rPr lang="en-US" altLang="ja-JP" sz="2900" b="1" u="sng" dirty="0">
                <a:latin typeface="UD デジタル 教科書体 N-B" panose="02020700000000000000" pitchFamily="17" charset="-128"/>
                <a:ea typeface="UD デジタル 教科書体 N-B" panose="02020700000000000000" pitchFamily="17" charset="-128"/>
              </a:rPr>
              <a:t>7.</a:t>
            </a:r>
            <a:r>
              <a:rPr lang="ja-JP" altLang="en-US" sz="2900" b="1" u="sng" dirty="0">
                <a:latin typeface="UD デジタル 教科書体 N-B" panose="02020700000000000000" pitchFamily="17" charset="-128"/>
                <a:ea typeface="UD デジタル 教科書体 N-B" panose="02020700000000000000" pitchFamily="17" charset="-128"/>
              </a:rPr>
              <a:t>ワシントン条約</a:t>
            </a:r>
          </a:p>
        </p:txBody>
      </p:sp>
      <p:sp>
        <p:nvSpPr>
          <p:cNvPr id="5" name="テキスト ボックス 4">
            <a:extLst>
              <a:ext uri="{FF2B5EF4-FFF2-40B4-BE49-F238E27FC236}">
                <a16:creationId xmlns:a16="http://schemas.microsoft.com/office/drawing/2014/main" id="{27F85C86-DAF8-45A2-956E-3FC03C1E9D62}"/>
              </a:ext>
            </a:extLst>
          </p:cNvPr>
          <p:cNvSpPr txBox="1"/>
          <p:nvPr/>
        </p:nvSpPr>
        <p:spPr>
          <a:xfrm>
            <a:off x="1108396" y="4248979"/>
            <a:ext cx="9940603" cy="2308324"/>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絶滅のおそれのある野生動植物の保護を目的とした法律です。</a:t>
            </a:r>
            <a:endParaRPr lang="en-US" altLang="ja-JP" dirty="0">
              <a:latin typeface="UD デジタル 教科書体 N-B" panose="02020700000000000000" pitchFamily="17" charset="-128"/>
              <a:ea typeface="UD デジタル 教科書体 N-B" panose="02020700000000000000" pitchFamily="17" charset="-128"/>
            </a:endParaRPr>
          </a:p>
          <a:p>
            <a:endParaRPr lang="ja-JP" altLang="en-US"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商業目的の輸入ができるかどうかは</a:t>
            </a:r>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「附属書」</a:t>
            </a:r>
            <a:r>
              <a:rPr lang="ja-JP" altLang="en-US" dirty="0">
                <a:latin typeface="UD デジタル 教科書体 N-B" panose="02020700000000000000" pitchFamily="17" charset="-128"/>
                <a:ea typeface="UD デジタル 教科書体 N-B" panose="02020700000000000000" pitchFamily="17" charset="-128"/>
              </a:rPr>
              <a:t>の程度によります。</a:t>
            </a:r>
            <a:endParaRPr lang="en-US" altLang="ja-JP" dirty="0">
              <a:latin typeface="UD デジタル 教科書体 N-B" panose="02020700000000000000" pitchFamily="17" charset="-128"/>
              <a:ea typeface="UD デジタル 教科書体 N-B" panose="02020700000000000000" pitchFamily="17" charset="-128"/>
            </a:endParaRPr>
          </a:p>
          <a:p>
            <a:endParaRPr lang="ja-JP" altLang="en-US"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規制対象となるものは</a:t>
            </a:r>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生きている動植物のみならず毛皮や革製品また漢方薬</a:t>
            </a:r>
            <a:r>
              <a:rPr lang="ja-JP" altLang="en-US" b="1" dirty="0">
                <a:latin typeface="UD デジタル 教科書体 N-B" panose="02020700000000000000" pitchFamily="17" charset="-128"/>
                <a:ea typeface="UD デジタル 教科書体 N-B" panose="02020700000000000000" pitchFamily="17" charset="-128"/>
              </a:rPr>
              <a:t>も含まれています。</a:t>
            </a:r>
            <a:endParaRPr lang="en-US" altLang="ja-JP" b="1" dirty="0">
              <a:latin typeface="UD デジタル 教科書体 N-B" panose="02020700000000000000" pitchFamily="17" charset="-128"/>
              <a:ea typeface="UD デジタル 教科書体 N-B" panose="02020700000000000000" pitchFamily="17" charset="-128"/>
            </a:endParaRPr>
          </a:p>
          <a:p>
            <a:br>
              <a:rPr lang="ja-JP" altLang="en-US" dirty="0">
                <a:latin typeface="UD デジタル 教科書体 N-B" panose="02020700000000000000" pitchFamily="17" charset="-128"/>
                <a:ea typeface="UD デジタル 教科書体 N-B" panose="02020700000000000000" pitchFamily="17" charset="-128"/>
              </a:rPr>
            </a:br>
            <a:r>
              <a:rPr lang="ja-JP" altLang="en-US" dirty="0">
                <a:latin typeface="UD デジタル 教科書体 N-B" panose="02020700000000000000" pitchFamily="17" charset="-128"/>
                <a:ea typeface="UD デジタル 教科書体 N-B" panose="02020700000000000000" pitchFamily="17" charset="-128"/>
              </a:rPr>
              <a:t>税関でストップをかけられる確率の高い物としては、</a:t>
            </a:r>
            <a:br>
              <a:rPr lang="ja-JP" altLang="en-US" dirty="0">
                <a:latin typeface="UD デジタル 教科書体 N-B" panose="02020700000000000000" pitchFamily="17" charset="-128"/>
                <a:ea typeface="UD デジタル 教科書体 N-B" panose="02020700000000000000" pitchFamily="17" charset="-128"/>
              </a:rPr>
            </a:br>
            <a:r>
              <a:rPr lang="ja-JP" altLang="en-US" b="1" dirty="0">
                <a:latin typeface="UD デジタル 教科書体 N-B" panose="02020700000000000000" pitchFamily="17" charset="-128"/>
                <a:ea typeface="UD デジタル 教科書体 N-B" panose="02020700000000000000" pitchFamily="17" charset="-128"/>
              </a:rPr>
              <a:t>希少動物の骨を使った</a:t>
            </a:r>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漢方薬</a:t>
            </a:r>
            <a:r>
              <a:rPr lang="ja-JP" altLang="en-US" b="1" dirty="0">
                <a:latin typeface="UD デジタル 教科書体 N-B" panose="02020700000000000000" pitchFamily="17" charset="-128"/>
                <a:ea typeface="UD デジタル 教科書体 N-B" panose="02020700000000000000" pitchFamily="17" charset="-128"/>
              </a:rPr>
              <a:t>や</a:t>
            </a:r>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皮革製品</a:t>
            </a:r>
            <a:r>
              <a:rPr lang="ja-JP" altLang="en-US" b="1" dirty="0">
                <a:latin typeface="UD デジタル 教科書体 N-B" panose="02020700000000000000" pitchFamily="17" charset="-128"/>
                <a:ea typeface="UD デジタル 教科書体 N-B" panose="02020700000000000000" pitchFamily="17" charset="-128"/>
              </a:rPr>
              <a:t>、生きているものだと</a:t>
            </a:r>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ラン</a:t>
            </a:r>
            <a:r>
              <a:rPr lang="ja-JP" altLang="en-US" b="1" dirty="0">
                <a:latin typeface="UD デジタル 教科書体 N-B" panose="02020700000000000000" pitchFamily="17" charset="-128"/>
                <a:ea typeface="UD デジタル 教科書体 N-B" panose="02020700000000000000" pitchFamily="17" charset="-128"/>
              </a:rPr>
              <a:t>、</a:t>
            </a:r>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サボテン</a:t>
            </a:r>
            <a:r>
              <a:rPr lang="ja-JP" altLang="en-US" b="1" dirty="0">
                <a:latin typeface="UD デジタル 教科書体 N-B" panose="02020700000000000000" pitchFamily="17" charset="-128"/>
                <a:ea typeface="UD デジタル 教科書体 N-B" panose="02020700000000000000" pitchFamily="17" charset="-128"/>
              </a:rPr>
              <a:t>、</a:t>
            </a:r>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カメ</a:t>
            </a:r>
            <a:r>
              <a:rPr lang="ja-JP" altLang="en-US" b="1" dirty="0">
                <a:latin typeface="UD デジタル 教科書体 N-B" panose="02020700000000000000" pitchFamily="17" charset="-128"/>
                <a:ea typeface="UD デジタル 教科書体 N-B" panose="02020700000000000000" pitchFamily="17" charset="-128"/>
              </a:rPr>
              <a:t>など</a:t>
            </a:r>
            <a:endParaRPr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669974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AED82-0548-4410-9C33-BE278EB52176}"/>
              </a:ext>
            </a:extLst>
          </p:cNvPr>
          <p:cNvSpPr>
            <a:spLocks noGrp="1"/>
          </p:cNvSpPr>
          <p:nvPr>
            <p:ph type="title"/>
          </p:nvPr>
        </p:nvSpPr>
        <p:spPr>
          <a:xfrm>
            <a:off x="1233182" y="496315"/>
            <a:ext cx="9905998" cy="673917"/>
          </a:xfrm>
        </p:spPr>
        <p:txBody>
          <a:bodyPr>
            <a:normAutofit/>
          </a:bodyPr>
          <a:lstStyle/>
          <a:p>
            <a:r>
              <a:rPr lang="en-US" altLang="ja-JP" sz="2900" u="sng" dirty="0">
                <a:latin typeface="UD デジタル 教科書体 N-B" panose="02020700000000000000" pitchFamily="17" charset="-128"/>
                <a:ea typeface="UD デジタル 教科書体 N-B" panose="02020700000000000000" pitchFamily="17" charset="-128"/>
              </a:rPr>
              <a:t>4.2.</a:t>
            </a:r>
            <a:r>
              <a:rPr lang="en-US" altLang="ja-JP" sz="2900" b="1" u="sng" dirty="0">
                <a:effectLst/>
                <a:latin typeface="UD デジタル 教科書体 N-B" panose="02020700000000000000" pitchFamily="17" charset="-128"/>
                <a:ea typeface="UD デジタル 教科書体 N-B" panose="02020700000000000000" pitchFamily="17" charset="-128"/>
              </a:rPr>
              <a:t>8.</a:t>
            </a:r>
            <a:r>
              <a:rPr lang="ja-JP" altLang="en-US" sz="2900" b="1" u="sng" dirty="0">
                <a:effectLst/>
                <a:latin typeface="UD デジタル 教科書体 N-B" panose="02020700000000000000" pitchFamily="17" charset="-128"/>
                <a:ea typeface="UD デジタル 教科書体 N-B" panose="02020700000000000000" pitchFamily="17" charset="-128"/>
              </a:rPr>
              <a:t>電気用品安全法</a:t>
            </a:r>
            <a:r>
              <a:rPr lang="en-US" altLang="ja-JP" sz="2900" b="1" u="sng" dirty="0">
                <a:effectLst/>
                <a:latin typeface="UD デジタル 教科書体 N-B" panose="02020700000000000000" pitchFamily="17" charset="-128"/>
                <a:ea typeface="UD デジタル 教科書体 N-B" panose="02020700000000000000" pitchFamily="17" charset="-128"/>
              </a:rPr>
              <a:t>/PSE</a:t>
            </a:r>
            <a:endParaRPr kumimoji="1" lang="ja-JP" altLang="en-US" sz="2900" u="sng" dirty="0">
              <a:latin typeface="UD デジタル 教科書体 N-B" panose="02020700000000000000" pitchFamily="17" charset="-128"/>
              <a:ea typeface="UD デジタル 教科書体 N-B" panose="02020700000000000000" pitchFamily="17" charset="-128"/>
            </a:endParaRPr>
          </a:p>
        </p:txBody>
      </p:sp>
      <p:sp>
        <p:nvSpPr>
          <p:cNvPr id="3" name="テキスト ボックス 2">
            <a:extLst>
              <a:ext uri="{FF2B5EF4-FFF2-40B4-BE49-F238E27FC236}">
                <a16:creationId xmlns:a16="http://schemas.microsoft.com/office/drawing/2014/main" id="{F4EE6E71-9A8C-4B29-8113-FBF66B310729}"/>
              </a:ext>
            </a:extLst>
          </p:cNvPr>
          <p:cNvSpPr txBox="1"/>
          <p:nvPr/>
        </p:nvSpPr>
        <p:spPr>
          <a:xfrm>
            <a:off x="1233182" y="1384183"/>
            <a:ext cx="9722840" cy="923330"/>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電気用品の日本と海外の電圧差を加味した事故等を防止するための法律です。</a:t>
            </a:r>
            <a:endParaRPr lang="en-US" altLang="ja-JP" dirty="0">
              <a:latin typeface="UD デジタル 教科書体 N-B" panose="02020700000000000000" pitchFamily="17" charset="-128"/>
              <a:ea typeface="UD デジタル 教科書体 N-B" panose="02020700000000000000" pitchFamily="17" charset="-128"/>
            </a:endParaRPr>
          </a:p>
          <a:p>
            <a:endParaRPr lang="ja-JP" altLang="en-US" dirty="0">
              <a:latin typeface="UD デジタル 教科書体 N-B" panose="02020700000000000000" pitchFamily="17" charset="-128"/>
              <a:ea typeface="UD デジタル 教科書体 N-B" panose="02020700000000000000" pitchFamily="17" charset="-128"/>
            </a:endParaRPr>
          </a:p>
          <a:p>
            <a:r>
              <a:rPr lang="en-US" altLang="ja-JP" dirty="0">
                <a:latin typeface="UD デジタル 教科書体 N-B" panose="02020700000000000000" pitchFamily="17" charset="-128"/>
                <a:ea typeface="UD デジタル 教科書体 N-B" panose="02020700000000000000" pitchFamily="17" charset="-128"/>
              </a:rPr>
              <a:t>PSE</a:t>
            </a:r>
            <a:r>
              <a:rPr lang="ja-JP" altLang="en-US" dirty="0">
                <a:latin typeface="UD デジタル 教科書体 N-B" panose="02020700000000000000" pitchFamily="17" charset="-128"/>
                <a:ea typeface="UD デジタル 教科書体 N-B" panose="02020700000000000000" pitchFamily="17" charset="-128"/>
              </a:rPr>
              <a:t>にはひし形と丸型の</a:t>
            </a:r>
            <a:r>
              <a:rPr lang="en-US" altLang="ja-JP" dirty="0">
                <a:latin typeface="UD デジタル 教科書体 N-B" panose="02020700000000000000" pitchFamily="17" charset="-128"/>
                <a:ea typeface="UD デジタル 教科書体 N-B" panose="02020700000000000000" pitchFamily="17" charset="-128"/>
              </a:rPr>
              <a:t>2</a:t>
            </a:r>
            <a:r>
              <a:rPr lang="ja-JP" altLang="en-US" dirty="0">
                <a:latin typeface="UD デジタル 教科書体 N-B" panose="02020700000000000000" pitchFamily="17" charset="-128"/>
                <a:ea typeface="UD デジタル 教科書体 N-B" panose="02020700000000000000" pitchFamily="17" charset="-128"/>
              </a:rPr>
              <a:t>種類があります。</a:t>
            </a:r>
          </a:p>
        </p:txBody>
      </p:sp>
      <p:sp>
        <p:nvSpPr>
          <p:cNvPr id="4" name="正方形/長方形 3">
            <a:extLst>
              <a:ext uri="{FF2B5EF4-FFF2-40B4-BE49-F238E27FC236}">
                <a16:creationId xmlns:a16="http://schemas.microsoft.com/office/drawing/2014/main" id="{5A915883-476F-4182-AD90-75832DC119BC}"/>
              </a:ext>
            </a:extLst>
          </p:cNvPr>
          <p:cNvSpPr/>
          <p:nvPr/>
        </p:nvSpPr>
        <p:spPr>
          <a:xfrm>
            <a:off x="2483487" y="2408180"/>
            <a:ext cx="7221849" cy="369332"/>
          </a:xfrm>
          <a:prstGeom prst="rect">
            <a:avLst/>
          </a:prstGeom>
        </p:spPr>
        <p:txBody>
          <a:bodyPr wrap="none">
            <a:spAutoFit/>
          </a:bodyPr>
          <a:lstStyle/>
          <a:p>
            <a:r>
              <a:rPr lang="ja-JP" altLang="en-US" b="1" dirty="0">
                <a:latin typeface="UD デジタル 教科書体 N-B" panose="02020700000000000000" pitchFamily="17" charset="-128"/>
                <a:ea typeface="UD デジタル 教科書体 N-B" panose="02020700000000000000" pitchFamily="17" charset="-128"/>
              </a:rPr>
              <a:t>ひし形マーク 　　　　　　　　　　　　　　　　　　　丸型マーク</a:t>
            </a:r>
            <a:endParaRPr lang="ja-JP" altLang="en-US" dirty="0">
              <a:latin typeface="UD デジタル 教科書体 N-B" panose="02020700000000000000" pitchFamily="17" charset="-128"/>
              <a:ea typeface="UD デジタル 教科書体 N-B" panose="02020700000000000000" pitchFamily="17" charset="-128"/>
            </a:endParaRPr>
          </a:p>
        </p:txBody>
      </p:sp>
      <p:pic>
        <p:nvPicPr>
          <p:cNvPr id="2050" name="Picture 2" descr="https://trade-prepschool.com/wp-content/uploads/2019/03/hisigata.jpg">
            <a:extLst>
              <a:ext uri="{FF2B5EF4-FFF2-40B4-BE49-F238E27FC236}">
                <a16:creationId xmlns:a16="http://schemas.microsoft.com/office/drawing/2014/main" id="{7EC29630-7B46-44AD-98DC-C3419F021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942" y="2932168"/>
            <a:ext cx="2385888" cy="1878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https://trade-prepschool.com/wp-content/uploads/2019/03/marugata.jpg">
            <a:extLst>
              <a:ext uri="{FF2B5EF4-FFF2-40B4-BE49-F238E27FC236}">
                <a16:creationId xmlns:a16="http://schemas.microsoft.com/office/drawing/2014/main" id="{7F7FBAEC-8439-4CBC-B133-9D3A665F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172" y="2839715"/>
            <a:ext cx="2385888" cy="1971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5B76F232-BB2D-463E-B5F8-63033B89B868}"/>
              </a:ext>
            </a:extLst>
          </p:cNvPr>
          <p:cNvSpPr txBox="1"/>
          <p:nvPr/>
        </p:nvSpPr>
        <p:spPr>
          <a:xfrm>
            <a:off x="1233182" y="5025006"/>
            <a:ext cx="4862818" cy="1384995"/>
          </a:xfrm>
          <a:prstGeom prst="rect">
            <a:avLst/>
          </a:prstGeom>
          <a:noFill/>
        </p:spPr>
        <p:txBody>
          <a:bodyPr wrap="square" rtlCol="0">
            <a:spAutoFit/>
          </a:bodyPr>
          <a:lstStyle/>
          <a:p>
            <a:r>
              <a:rPr lang="en-US" altLang="ja-JP" sz="1400" dirty="0">
                <a:latin typeface="UD デジタル 教科書体 N-B" panose="02020700000000000000" pitchFamily="17" charset="-128"/>
                <a:ea typeface="UD デジタル 教科書体 N-B" panose="02020700000000000000" pitchFamily="17" charset="-128"/>
              </a:rPr>
              <a:t>AC</a:t>
            </a:r>
            <a:r>
              <a:rPr lang="ja-JP" altLang="en-US" sz="1400" dirty="0">
                <a:latin typeface="UD デジタル 教科書体 N-B" panose="02020700000000000000" pitchFamily="17" charset="-128"/>
                <a:ea typeface="UD デジタル 教科書体 N-B" panose="02020700000000000000" pitchFamily="17" charset="-128"/>
              </a:rPr>
              <a:t>アダプターや電源タップといったコンセントから直接電力を供給する製品にマークされている。</a:t>
            </a:r>
            <a:endParaRPr lang="en-US" altLang="ja-JP" sz="1400" dirty="0">
              <a:latin typeface="UD デジタル 教科書体 N-B" panose="02020700000000000000" pitchFamily="17" charset="-128"/>
              <a:ea typeface="UD デジタル 教科書体 N-B" panose="02020700000000000000" pitchFamily="17" charset="-128"/>
            </a:endParaRPr>
          </a:p>
          <a:p>
            <a:br>
              <a:rPr lang="ja-JP" altLang="en-US" sz="1400" dirty="0">
                <a:latin typeface="UD デジタル 教科書体 N-B" panose="02020700000000000000" pitchFamily="17" charset="-128"/>
                <a:ea typeface="UD デジタル 教科書体 N-B" panose="02020700000000000000" pitchFamily="17" charset="-128"/>
              </a:rPr>
            </a:br>
            <a:r>
              <a:rPr lang="ja-JP" altLang="en-US" sz="1400" dirty="0">
                <a:latin typeface="UD デジタル 教科書体 N-B" panose="02020700000000000000" pitchFamily="17" charset="-128"/>
                <a:ea typeface="UD デジタル 教科書体 N-B" panose="02020700000000000000" pitchFamily="17" charset="-128"/>
              </a:rPr>
              <a:t>丸型よりも危険度が高いと判断される商品に付与するため</a:t>
            </a:r>
            <a:r>
              <a:rPr lang="ja-JP" altLang="en-US" sz="1400" b="1" dirty="0">
                <a:solidFill>
                  <a:srgbClr val="FFC000"/>
                </a:solidFill>
                <a:latin typeface="UD デジタル 教科書体 N-B" panose="02020700000000000000" pitchFamily="17" charset="-128"/>
                <a:ea typeface="UD デジタル 教科書体 N-B" panose="02020700000000000000" pitchFamily="17" charset="-128"/>
              </a:rPr>
              <a:t>政府で認定した検査機関による検査を行う必要</a:t>
            </a:r>
            <a:r>
              <a:rPr lang="ja-JP" altLang="en-US" sz="1400" b="1" dirty="0">
                <a:latin typeface="UD デジタル 教科書体 N-B" panose="02020700000000000000" pitchFamily="17" charset="-128"/>
                <a:ea typeface="UD デジタル 教科書体 N-B" panose="02020700000000000000" pitchFamily="17" charset="-128"/>
              </a:rPr>
              <a:t>があり</a:t>
            </a:r>
            <a:r>
              <a:rPr lang="ja-JP" altLang="en-US" sz="1400" dirty="0">
                <a:latin typeface="UD デジタル 教科書体 N-B" panose="02020700000000000000" pitchFamily="17" charset="-128"/>
                <a:ea typeface="UD デジタル 教科書体 N-B" panose="02020700000000000000" pitchFamily="17" charset="-128"/>
              </a:rPr>
              <a:t>取得難易度は高め。</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6" name="テキスト ボックス 5">
            <a:extLst>
              <a:ext uri="{FF2B5EF4-FFF2-40B4-BE49-F238E27FC236}">
                <a16:creationId xmlns:a16="http://schemas.microsoft.com/office/drawing/2014/main" id="{840DE849-58F1-4658-99B3-56FFCA489660}"/>
              </a:ext>
            </a:extLst>
          </p:cNvPr>
          <p:cNvSpPr txBox="1"/>
          <p:nvPr/>
        </p:nvSpPr>
        <p:spPr>
          <a:xfrm>
            <a:off x="6241409" y="5025006"/>
            <a:ext cx="5075340" cy="954107"/>
          </a:xfrm>
          <a:prstGeom prst="rect">
            <a:avLst/>
          </a:prstGeom>
          <a:noFill/>
        </p:spPr>
        <p:txBody>
          <a:bodyPr wrap="square" rtlCol="0">
            <a:spAutoFit/>
          </a:bodyPr>
          <a:lstStyle/>
          <a:p>
            <a:r>
              <a:rPr lang="ja-JP" altLang="en-US" sz="1400" dirty="0">
                <a:latin typeface="UD デジタル 教科書体 N-B" panose="02020700000000000000" pitchFamily="17" charset="-128"/>
                <a:ea typeface="UD デジタル 教科書体 N-B" panose="02020700000000000000" pitchFamily="17" charset="-128"/>
              </a:rPr>
              <a:t>ひし形ほど危険性がないと判断された一般家電に付与される。</a:t>
            </a:r>
            <a:endParaRPr lang="en-US" altLang="ja-JP" sz="1400" dirty="0">
              <a:latin typeface="UD デジタル 教科書体 N-B" panose="02020700000000000000" pitchFamily="17" charset="-128"/>
              <a:ea typeface="UD デジタル 教科書体 N-B" panose="02020700000000000000" pitchFamily="17" charset="-128"/>
            </a:endParaRPr>
          </a:p>
          <a:p>
            <a:br>
              <a:rPr lang="ja-JP" altLang="en-US" sz="1400" dirty="0">
                <a:latin typeface="UD デジタル 教科書体 N-B" panose="02020700000000000000" pitchFamily="17" charset="-128"/>
                <a:ea typeface="UD デジタル 教科書体 N-B" panose="02020700000000000000" pitchFamily="17" charset="-128"/>
              </a:rPr>
            </a:br>
            <a:r>
              <a:rPr lang="ja-JP" altLang="en-US" sz="1400" dirty="0">
                <a:latin typeface="UD デジタル 教科書体 N-B" panose="02020700000000000000" pitchFamily="17" charset="-128"/>
                <a:ea typeface="UD デジタル 教科書体 N-B" panose="02020700000000000000" pitchFamily="17" charset="-128"/>
              </a:rPr>
              <a:t>取得方法は</a:t>
            </a:r>
            <a:r>
              <a:rPr lang="ja-JP" altLang="en-US" sz="1400" b="1" dirty="0">
                <a:solidFill>
                  <a:srgbClr val="FFC000"/>
                </a:solidFill>
                <a:latin typeface="UD デジタル 教科書体 N-B" panose="02020700000000000000" pitchFamily="17" charset="-128"/>
                <a:ea typeface="UD デジタル 教科書体 N-B" panose="02020700000000000000" pitchFamily="17" charset="-128"/>
              </a:rPr>
              <a:t>自主検査及び任意の外部検査機関で検査を行い合格したもの</a:t>
            </a:r>
            <a:r>
              <a:rPr lang="ja-JP" altLang="en-US" sz="1400" dirty="0">
                <a:latin typeface="UD デジタル 教科書体 N-B" panose="02020700000000000000" pitchFamily="17" charset="-128"/>
                <a:ea typeface="UD デジタル 教科書体 N-B" panose="02020700000000000000" pitchFamily="17" charset="-128"/>
              </a:rPr>
              <a:t>なので取得難易度は低め。</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01187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09B6F-D7CB-44A8-80D6-ABCAFDA5C9AE}"/>
              </a:ext>
            </a:extLst>
          </p:cNvPr>
          <p:cNvSpPr>
            <a:spLocks noGrp="1"/>
          </p:cNvSpPr>
          <p:nvPr>
            <p:ph type="title"/>
          </p:nvPr>
        </p:nvSpPr>
        <p:spPr>
          <a:xfrm>
            <a:off x="5568530" y="159464"/>
            <a:ext cx="1054940" cy="872244"/>
          </a:xfrm>
        </p:spPr>
        <p:txBody>
          <a:bodyPr/>
          <a:lstStyle/>
          <a:p>
            <a:r>
              <a:rPr kumimoji="1" lang="ja-JP" altLang="en-US" u="sng" dirty="0">
                <a:latin typeface="UD デジタル 教科書体 N-B" panose="02020700000000000000" pitchFamily="17" charset="-128"/>
                <a:ea typeface="UD デジタル 教科書体 N-B" panose="02020700000000000000" pitchFamily="17" charset="-128"/>
              </a:rPr>
              <a:t>目次</a:t>
            </a:r>
          </a:p>
        </p:txBody>
      </p:sp>
      <p:sp>
        <p:nvSpPr>
          <p:cNvPr id="4" name="テキスト ボックス 3">
            <a:extLst>
              <a:ext uri="{FF2B5EF4-FFF2-40B4-BE49-F238E27FC236}">
                <a16:creationId xmlns:a16="http://schemas.microsoft.com/office/drawing/2014/main" id="{28CAB730-7F99-4E78-8976-C79376BD8D62}"/>
              </a:ext>
            </a:extLst>
          </p:cNvPr>
          <p:cNvSpPr txBox="1"/>
          <p:nvPr/>
        </p:nvSpPr>
        <p:spPr>
          <a:xfrm>
            <a:off x="1131996" y="1031708"/>
            <a:ext cx="3576918" cy="369332"/>
          </a:xfrm>
          <a:prstGeom prst="rect">
            <a:avLst/>
          </a:prstGeom>
          <a:noFill/>
        </p:spPr>
        <p:txBody>
          <a:bodyPr wrap="squar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1.</a:t>
            </a:r>
            <a:r>
              <a:rPr kumimoji="1" lang="ja-JP" altLang="en-US" dirty="0">
                <a:latin typeface="UD デジタル 教科書体 N-B" panose="02020700000000000000" pitchFamily="17" charset="-128"/>
                <a:ea typeface="UD デジタル 教科書体 N-B" panose="02020700000000000000" pitchFamily="17" charset="-128"/>
              </a:rPr>
              <a:t>はじめに</a:t>
            </a:r>
          </a:p>
        </p:txBody>
      </p:sp>
      <p:sp>
        <p:nvSpPr>
          <p:cNvPr id="5" name="正方形/長方形 4">
            <a:extLst>
              <a:ext uri="{FF2B5EF4-FFF2-40B4-BE49-F238E27FC236}">
                <a16:creationId xmlns:a16="http://schemas.microsoft.com/office/drawing/2014/main" id="{E198E0AC-0F4F-4DC2-82A1-B879F4E84E87}"/>
              </a:ext>
            </a:extLst>
          </p:cNvPr>
          <p:cNvSpPr/>
          <p:nvPr/>
        </p:nvSpPr>
        <p:spPr>
          <a:xfrm>
            <a:off x="1131996" y="4355695"/>
            <a:ext cx="5032147" cy="1754326"/>
          </a:xfrm>
          <a:prstGeom prst="rect">
            <a:avLst/>
          </a:prstGeom>
        </p:spPr>
        <p:txBody>
          <a:bodyPr wrap="none">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3.</a:t>
            </a:r>
            <a:r>
              <a:rPr kumimoji="1" lang="ja-JP" altLang="en-US" dirty="0">
                <a:latin typeface="UD デジタル 教科書体 N-B" panose="02020700000000000000" pitchFamily="17" charset="-128"/>
                <a:ea typeface="UD デジタル 教科書体 N-B" panose="02020700000000000000" pitchFamily="17" charset="-128"/>
              </a:rPr>
              <a:t>登録しておかなくてはならないもの </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3.1</a:t>
            </a: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Amazon.co.jp</a:t>
            </a:r>
            <a:r>
              <a:rPr kumimoji="1" lang="ja-JP" altLang="en-US" dirty="0">
                <a:latin typeface="UD デジタル 教科書体 N-B" panose="02020700000000000000" pitchFamily="17" charset="-128"/>
                <a:ea typeface="UD デジタル 教科書体 N-B" panose="02020700000000000000" pitchFamily="17" charset="-128"/>
              </a:rPr>
              <a:t>の販売者登録について</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3.2</a:t>
            </a:r>
            <a:r>
              <a:rPr kumimoji="1" lang="ja-JP" altLang="en-US" dirty="0">
                <a:latin typeface="UD デジタル 教科書体 N-B" panose="02020700000000000000" pitchFamily="17" charset="-128"/>
                <a:ea typeface="UD デジタル 教科書体 N-B" panose="02020700000000000000" pitchFamily="17" charset="-128"/>
              </a:rPr>
              <a:t>　海外</a:t>
            </a:r>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への購入者アカウント登録</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3.3</a:t>
            </a:r>
            <a:r>
              <a:rPr kumimoji="1" lang="ja-JP" altLang="en-US" dirty="0">
                <a:latin typeface="UD デジタル 教科書体 N-B" panose="02020700000000000000" pitchFamily="17" charset="-128"/>
                <a:ea typeface="UD デジタル 教科書体 N-B" panose="02020700000000000000" pitchFamily="17" charset="-128"/>
              </a:rPr>
              <a:t>　転送会社の登録</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3.4</a:t>
            </a: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eBay</a:t>
            </a:r>
            <a:r>
              <a:rPr kumimoji="1" lang="ja-JP" altLang="en-US" dirty="0">
                <a:latin typeface="UD デジタル 教科書体 N-B" panose="02020700000000000000" pitchFamily="17" charset="-128"/>
                <a:ea typeface="UD デジタル 教科書体 N-B" panose="02020700000000000000" pitchFamily="17" charset="-128"/>
              </a:rPr>
              <a:t>とキャッシュバックサイトの登録</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3.5</a:t>
            </a: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PayPal</a:t>
            </a:r>
            <a:r>
              <a:rPr kumimoji="1" lang="ja-JP" altLang="en-US" dirty="0">
                <a:latin typeface="UD デジタル 教科書体 N-B" panose="02020700000000000000" pitchFamily="17" charset="-128"/>
                <a:ea typeface="UD デジタル 教科書体 N-B" panose="02020700000000000000" pitchFamily="17" charset="-128"/>
              </a:rPr>
              <a:t>の登録</a:t>
            </a:r>
          </a:p>
        </p:txBody>
      </p:sp>
      <p:sp>
        <p:nvSpPr>
          <p:cNvPr id="6" name="正方形/長方形 5">
            <a:extLst>
              <a:ext uri="{FF2B5EF4-FFF2-40B4-BE49-F238E27FC236}">
                <a16:creationId xmlns:a16="http://schemas.microsoft.com/office/drawing/2014/main" id="{6E929B01-64E3-4CC5-90AA-28CCEAD3D574}"/>
              </a:ext>
            </a:extLst>
          </p:cNvPr>
          <p:cNvSpPr/>
          <p:nvPr/>
        </p:nvSpPr>
        <p:spPr>
          <a:xfrm>
            <a:off x="1131996" y="1585706"/>
            <a:ext cx="4224233" cy="2585323"/>
          </a:xfrm>
          <a:prstGeom prst="rect">
            <a:avLst/>
          </a:prstGeom>
        </p:spPr>
        <p:txBody>
          <a:bodyPr wrap="none">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2.</a:t>
            </a:r>
            <a:r>
              <a:rPr kumimoji="1" lang="ja-JP" altLang="en-US" dirty="0">
                <a:latin typeface="UD デジタル 教科書体 N-B" panose="02020700000000000000" pitchFamily="17" charset="-128"/>
                <a:ea typeface="UD デジタル 教科書体 N-B" panose="02020700000000000000" pitchFamily="17" charset="-128"/>
              </a:rPr>
              <a:t>用意しておかなくてはならないもの </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2.1 </a:t>
            </a:r>
            <a:r>
              <a:rPr kumimoji="1" lang="ja-JP" altLang="en-US" dirty="0">
                <a:latin typeface="UD デジタル 教科書体 N-B" panose="02020700000000000000" pitchFamily="17" charset="-128"/>
                <a:ea typeface="UD デジタル 教科書体 N-B" panose="02020700000000000000" pitchFamily="17" charset="-128"/>
              </a:rPr>
              <a:t>資金について</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    2.1.1 </a:t>
            </a:r>
            <a:r>
              <a:rPr kumimoji="1" lang="ja-JP" altLang="en-US" dirty="0">
                <a:latin typeface="UD デジタル 教科書体 N-B" panose="02020700000000000000" pitchFamily="17" charset="-128"/>
                <a:ea typeface="UD デジタル 教科書体 N-B" panose="02020700000000000000" pitchFamily="17" charset="-128"/>
              </a:rPr>
              <a:t>働く</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2.1.2 </a:t>
            </a:r>
            <a:r>
              <a:rPr kumimoji="1" lang="ja-JP" altLang="en-US" dirty="0">
                <a:latin typeface="UD デジタル 教科書体 N-B" panose="02020700000000000000" pitchFamily="17" charset="-128"/>
                <a:ea typeface="UD デジタル 教科書体 N-B" panose="02020700000000000000" pitchFamily="17" charset="-128"/>
              </a:rPr>
              <a:t>生み出す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    2.1.3</a:t>
            </a:r>
            <a:r>
              <a:rPr kumimoji="1" lang="ja-JP" altLang="en-US" dirty="0">
                <a:latin typeface="UD デジタル 教科書体 N-B" panose="02020700000000000000" pitchFamily="17" charset="-128"/>
                <a:ea typeface="UD デジタル 教科書体 N-B" panose="02020700000000000000" pitchFamily="17" charset="-128"/>
              </a:rPr>
              <a:t> 借りる</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2.2</a:t>
            </a:r>
            <a:r>
              <a:rPr kumimoji="1" lang="ja-JP" altLang="en-US" dirty="0">
                <a:latin typeface="UD デジタル 教科書体 N-B" panose="02020700000000000000" pitchFamily="17" charset="-128"/>
                <a:ea typeface="UD デジタル 教科書体 N-B" panose="02020700000000000000" pitchFamily="17" charset="-128"/>
              </a:rPr>
              <a:t> クレジットカードについて</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    2.2.1 </a:t>
            </a:r>
            <a:r>
              <a:rPr kumimoji="1" lang="ja-JP" altLang="en-US" dirty="0">
                <a:latin typeface="UD デジタル 教科書体 N-B" panose="02020700000000000000" pitchFamily="17" charset="-128"/>
                <a:ea typeface="UD デジタル 教科書体 N-B" panose="02020700000000000000" pitchFamily="17" charset="-128"/>
              </a:rPr>
              <a:t>マイル・ポイントの還元率</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    2.2.2 </a:t>
            </a:r>
            <a:r>
              <a:rPr kumimoji="1" lang="ja-JP" altLang="en-US" dirty="0">
                <a:latin typeface="UD デジタル 教科書体 N-B" panose="02020700000000000000" pitchFamily="17" charset="-128"/>
                <a:ea typeface="UD デジタル 教科書体 N-B" panose="02020700000000000000" pitchFamily="17" charset="-128"/>
              </a:rPr>
              <a:t>引き落とし日</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2.3</a:t>
            </a:r>
            <a:r>
              <a:rPr kumimoji="1" lang="ja-JP" altLang="en-US" dirty="0">
                <a:latin typeface="UD デジタル 教科書体 N-B" panose="02020700000000000000" pitchFamily="17" charset="-128"/>
                <a:ea typeface="UD デジタル 教科書体 N-B" panose="02020700000000000000" pitchFamily="17" charset="-128"/>
              </a:rPr>
              <a:t> 時間について</a:t>
            </a:r>
          </a:p>
        </p:txBody>
      </p:sp>
      <p:sp>
        <p:nvSpPr>
          <p:cNvPr id="7" name="正方形/長方形 6">
            <a:extLst>
              <a:ext uri="{FF2B5EF4-FFF2-40B4-BE49-F238E27FC236}">
                <a16:creationId xmlns:a16="http://schemas.microsoft.com/office/drawing/2014/main" id="{CF000C07-8A79-4CA1-A9BD-EF3281B07838}"/>
              </a:ext>
            </a:extLst>
          </p:cNvPr>
          <p:cNvSpPr/>
          <p:nvPr/>
        </p:nvSpPr>
        <p:spPr>
          <a:xfrm>
            <a:off x="6164143" y="1031708"/>
            <a:ext cx="4224233" cy="3139321"/>
          </a:xfrm>
          <a:prstGeom prst="rect">
            <a:avLst/>
          </a:prstGeom>
        </p:spPr>
        <p:txBody>
          <a:bodyPr wrap="none">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4.</a:t>
            </a:r>
            <a:r>
              <a:rPr kumimoji="1" lang="ja-JP" altLang="en-US" dirty="0">
                <a:latin typeface="UD デジタル 教科書体 N-B" panose="02020700000000000000" pitchFamily="17" charset="-128"/>
                <a:ea typeface="UD デジタル 教科書体 N-B" panose="02020700000000000000" pitchFamily="17" charset="-128"/>
              </a:rPr>
              <a:t>覚えておかなくてはならないこと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4.1</a:t>
            </a:r>
            <a:r>
              <a:rPr kumimoji="1" lang="ja-JP" altLang="en-US" dirty="0">
                <a:latin typeface="UD デジタル 教科書体 N-B" panose="02020700000000000000" pitchFamily="17" charset="-128"/>
                <a:ea typeface="UD デジタル 教科書体 N-B" panose="02020700000000000000" pitchFamily="17" charset="-128"/>
              </a:rPr>
              <a:t>　並行輸入品と国内正規品の違い</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zh-TW" dirty="0">
                <a:latin typeface="UD デジタル 教科書体 N-B" panose="02020700000000000000" pitchFamily="17" charset="-128"/>
                <a:ea typeface="UD デジタル 教科書体 N-B" panose="02020700000000000000" pitchFamily="17" charset="-128"/>
              </a:rPr>
              <a:t>4.2</a:t>
            </a:r>
            <a:r>
              <a:rPr kumimoji="1" lang="zh-TW" altLang="en-US" dirty="0">
                <a:latin typeface="UD デジタル 教科書体 N-B" panose="02020700000000000000" pitchFamily="17" charset="-128"/>
                <a:ea typeface="UD デジタル 教科書体 N-B" panose="02020700000000000000" pitchFamily="17" charset="-128"/>
              </a:rPr>
              <a:t>　法律</a:t>
            </a:r>
            <a:r>
              <a:rPr kumimoji="1" lang="en-US" altLang="zh-TW" dirty="0">
                <a:latin typeface="UD デジタル 教科書体 N-B" panose="02020700000000000000" pitchFamily="17" charset="-128"/>
                <a:ea typeface="UD デジタル 教科書体 N-B" panose="02020700000000000000" pitchFamily="17" charset="-128"/>
              </a:rPr>
              <a:t>/</a:t>
            </a:r>
            <a:r>
              <a:rPr kumimoji="1" lang="zh-TW" altLang="en-US" dirty="0">
                <a:latin typeface="UD デジタル 教科書体 N-B" panose="02020700000000000000" pitchFamily="17" charset="-128"/>
                <a:ea typeface="UD デジタル 教科書体 N-B" panose="02020700000000000000" pitchFamily="17" charset="-128"/>
              </a:rPr>
              <a:t>権利関係</a:t>
            </a:r>
            <a:endParaRPr kumimoji="1" lang="en-US" altLang="zh-TW"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4.2.1 </a:t>
            </a:r>
            <a:r>
              <a:rPr kumimoji="1" lang="ja-JP" altLang="en-US" dirty="0">
                <a:latin typeface="UD デジタル 教科書体 N-B" panose="02020700000000000000" pitchFamily="17" charset="-128"/>
                <a:ea typeface="UD デジタル 教科書体 N-B" panose="02020700000000000000" pitchFamily="17" charset="-128"/>
              </a:rPr>
              <a:t>商標権</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4.2.2</a:t>
            </a:r>
            <a:r>
              <a:rPr kumimoji="1" lang="ja-JP" altLang="en-US" dirty="0">
                <a:latin typeface="UD デジタル 教科書体 N-B" panose="02020700000000000000" pitchFamily="17" charset="-128"/>
                <a:ea typeface="UD デジタル 教科書体 N-B" panose="02020700000000000000" pitchFamily="17" charset="-128"/>
              </a:rPr>
              <a:t> 意匠権</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  4.2.3 </a:t>
            </a:r>
            <a:r>
              <a:rPr kumimoji="1" lang="ja-JP" altLang="en-US" dirty="0">
                <a:latin typeface="UD デジタル 教科書体 N-B" panose="02020700000000000000" pitchFamily="17" charset="-128"/>
                <a:ea typeface="UD デジタル 教科書体 N-B" panose="02020700000000000000" pitchFamily="17" charset="-128"/>
              </a:rPr>
              <a:t>薬事法</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    4.2.4 </a:t>
            </a:r>
            <a:r>
              <a:rPr kumimoji="1" lang="ja-JP" altLang="en-US" dirty="0">
                <a:latin typeface="UD デジタル 教科書体 N-B" panose="02020700000000000000" pitchFamily="17" charset="-128"/>
                <a:ea typeface="UD デジタル 教科書体 N-B" panose="02020700000000000000" pitchFamily="17" charset="-128"/>
              </a:rPr>
              <a:t>電波法</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    4.2.5</a:t>
            </a:r>
            <a:r>
              <a:rPr kumimoji="1" lang="ja-JP" altLang="en-US" dirty="0">
                <a:latin typeface="UD デジタル 教科書体 N-B" panose="02020700000000000000" pitchFamily="17" charset="-128"/>
                <a:ea typeface="UD デジタル 教科書体 N-B" panose="02020700000000000000" pitchFamily="17" charset="-128"/>
              </a:rPr>
              <a:t> </a:t>
            </a:r>
            <a:r>
              <a:rPr kumimoji="1" lang="zh-TW" altLang="en-US" dirty="0">
                <a:latin typeface="UD デジタル 教科書体 N-B" panose="02020700000000000000" pitchFamily="17" charset="-128"/>
                <a:ea typeface="UD デジタル 教科書体 N-B" panose="02020700000000000000" pitchFamily="17" charset="-128"/>
              </a:rPr>
              <a:t>鉄砲刀剣類所持等取締法</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    4.2.6 </a:t>
            </a:r>
            <a:r>
              <a:rPr kumimoji="1" lang="ja-JP" altLang="en-US" dirty="0">
                <a:latin typeface="UD デジタル 教科書体 N-B" panose="02020700000000000000" pitchFamily="17" charset="-128"/>
                <a:ea typeface="UD デジタル 教科書体 N-B" panose="02020700000000000000" pitchFamily="17" charset="-128"/>
              </a:rPr>
              <a:t>食品衛生法</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    4.2.7 </a:t>
            </a:r>
            <a:r>
              <a:rPr kumimoji="1" lang="ja-JP" altLang="en-US" dirty="0">
                <a:latin typeface="UD デジタル 教科書体 N-B" panose="02020700000000000000" pitchFamily="17" charset="-128"/>
                <a:ea typeface="UD デジタル 教科書体 N-B" panose="02020700000000000000" pitchFamily="17" charset="-128"/>
              </a:rPr>
              <a:t>ワシントン条約</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    4.2.8</a:t>
            </a:r>
            <a:r>
              <a:rPr kumimoji="1" lang="ja-JP" altLang="en-US" dirty="0">
                <a:latin typeface="UD デジタル 教科書体 N-B" panose="02020700000000000000" pitchFamily="17" charset="-128"/>
                <a:ea typeface="UD デジタル 教科書体 N-B" panose="02020700000000000000" pitchFamily="17" charset="-128"/>
              </a:rPr>
              <a:t> 電気用品安全法</a:t>
            </a:r>
            <a:r>
              <a:rPr kumimoji="1" lang="en-US" altLang="ja-JP" dirty="0">
                <a:latin typeface="UD デジタル 教科書体 N-B" panose="02020700000000000000" pitchFamily="17" charset="-128"/>
                <a:ea typeface="UD デジタル 教科書体 N-B" panose="02020700000000000000" pitchFamily="17" charset="-128"/>
              </a:rPr>
              <a:t>/PSE</a:t>
            </a:r>
          </a:p>
        </p:txBody>
      </p:sp>
      <p:sp>
        <p:nvSpPr>
          <p:cNvPr id="8" name="正方形/長方形 7">
            <a:extLst>
              <a:ext uri="{FF2B5EF4-FFF2-40B4-BE49-F238E27FC236}">
                <a16:creationId xmlns:a16="http://schemas.microsoft.com/office/drawing/2014/main" id="{014939AC-DE5D-4F48-BD51-3EE0E0DF88A8}"/>
              </a:ext>
            </a:extLst>
          </p:cNvPr>
          <p:cNvSpPr/>
          <p:nvPr/>
        </p:nvSpPr>
        <p:spPr>
          <a:xfrm>
            <a:off x="6164143" y="4355695"/>
            <a:ext cx="4224233" cy="646331"/>
          </a:xfrm>
          <a:prstGeom prst="rect">
            <a:avLst/>
          </a:prstGeom>
        </p:spPr>
        <p:txBody>
          <a:bodyPr wrap="none">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5.</a:t>
            </a:r>
            <a:r>
              <a:rPr kumimoji="1" lang="ja-JP" altLang="en-US" dirty="0">
                <a:latin typeface="UD デジタル 教科書体 N-B" panose="02020700000000000000" pitchFamily="17" charset="-128"/>
                <a:ea typeface="UD デジタル 教科書体 N-B" panose="02020700000000000000" pitchFamily="17" charset="-128"/>
              </a:rPr>
              <a:t>最後に</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5.1</a:t>
            </a:r>
            <a:r>
              <a:rPr kumimoji="1" lang="ja-JP" altLang="en-US" dirty="0">
                <a:latin typeface="UD デジタル 教科書体 N-B" panose="02020700000000000000" pitchFamily="17" charset="-128"/>
                <a:ea typeface="UD デジタル 教科書体 N-B" panose="02020700000000000000" pitchFamily="17" charset="-128"/>
              </a:rPr>
              <a:t>　予備校案内と</a:t>
            </a:r>
            <a:r>
              <a:rPr lang="ja-JP" altLang="en-US" b="1" dirty="0">
                <a:latin typeface="UD デジタル 教科書体 N-B" panose="02020700000000000000" pitchFamily="17" charset="-128"/>
                <a:ea typeface="UD デジタル 教科書体 N-B" panose="02020700000000000000" pitchFamily="17" charset="-128"/>
              </a:rPr>
              <a:t>特別講義申し込み</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905990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C6FDB2-A95D-4B29-9A11-62B8B5A3D7D3}"/>
              </a:ext>
            </a:extLst>
          </p:cNvPr>
          <p:cNvSpPr>
            <a:spLocks noGrp="1"/>
          </p:cNvSpPr>
          <p:nvPr>
            <p:ph type="title"/>
          </p:nvPr>
        </p:nvSpPr>
        <p:spPr>
          <a:xfrm>
            <a:off x="1158381" y="240485"/>
            <a:ext cx="9905998" cy="774583"/>
          </a:xfrm>
        </p:spPr>
        <p:txBody>
          <a:bodyPr>
            <a:normAutofit/>
          </a:bodyPr>
          <a:lstStyle/>
          <a:p>
            <a:r>
              <a:rPr kumimoji="1" lang="en-US" altLang="ja-JP" sz="2900" u="sng" dirty="0">
                <a:latin typeface="UD デジタル 教科書体 N-B" panose="02020700000000000000" pitchFamily="17" charset="-128"/>
                <a:ea typeface="UD デジタル 教科書体 N-B" panose="02020700000000000000" pitchFamily="17" charset="-128"/>
              </a:rPr>
              <a:t>5.</a:t>
            </a:r>
            <a:r>
              <a:rPr kumimoji="1" lang="ja-JP" altLang="en-US" sz="2900" u="sng" dirty="0">
                <a:latin typeface="UD デジタル 教科書体 N-B" panose="02020700000000000000" pitchFamily="17" charset="-128"/>
                <a:ea typeface="UD デジタル 教科書体 N-B" panose="02020700000000000000" pitchFamily="17" charset="-128"/>
              </a:rPr>
              <a:t>最後に</a:t>
            </a:r>
          </a:p>
        </p:txBody>
      </p:sp>
      <p:sp>
        <p:nvSpPr>
          <p:cNvPr id="3" name="テキスト ボックス 2">
            <a:extLst>
              <a:ext uri="{FF2B5EF4-FFF2-40B4-BE49-F238E27FC236}">
                <a16:creationId xmlns:a16="http://schemas.microsoft.com/office/drawing/2014/main" id="{5D224BDE-1511-4C7B-BDF8-FA40404846FF}"/>
              </a:ext>
            </a:extLst>
          </p:cNvPr>
          <p:cNvSpPr txBox="1"/>
          <p:nvPr/>
        </p:nvSpPr>
        <p:spPr>
          <a:xfrm>
            <a:off x="1158381" y="1015068"/>
            <a:ext cx="10058400" cy="4801314"/>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今回は</a:t>
            </a:r>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輸入ビジネスを本当に０からする人向けのレポートを作成しました。</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今後どれだけの規模や販路でビジネスを行うかは人それぞれで、</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・今回のような</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Amazon</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輸入ビジネスが合う人</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・資金がないから無在庫で販売しようとする人</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Amazon</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に限らず他のプラットフォーム（＝楽天やヤフオクなど）で販売を試みる人</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といった具合にその人に合った「輸入ビジネスモデル」は当然存在しています。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もちろん本業でやろうとしている人も副業で月に１０万円欲しいという人もいるでしょう。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ですが今回の３つの「ならないもの」の大半は</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どの物販ビジネスにおいても根幹を成すもの</a:t>
            </a:r>
            <a:r>
              <a:rPr kumimoji="1" lang="ja-JP" altLang="en-US" dirty="0">
                <a:latin typeface="UD デジタル 教科書体 N-B" panose="02020700000000000000" pitchFamily="17" charset="-128"/>
                <a:ea typeface="UD デジタル 教科書体 N-B" panose="02020700000000000000" pitchFamily="17" charset="-128"/>
              </a:rPr>
              <a:t>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何事も基礎を疎かにしては大成できません。</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よく</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量より質を求める人がいますが、量あってこその質の追及</a:t>
            </a:r>
            <a:r>
              <a:rPr kumimoji="1" lang="ja-JP" altLang="en-US" dirty="0">
                <a:latin typeface="UD デジタル 教科書体 N-B" panose="02020700000000000000" pitchFamily="17" charset="-128"/>
                <a:ea typeface="UD デジタル 教科書体 N-B" panose="02020700000000000000" pitchFamily="17" charset="-128"/>
              </a:rPr>
              <a:t>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このレポートや私のブログを通じて基礎固めをしてご自身のゴールへと向かってください。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543207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1763B6-0D13-4244-978C-7A934B0A2B12}"/>
              </a:ext>
            </a:extLst>
          </p:cNvPr>
          <p:cNvSpPr>
            <a:spLocks noGrp="1"/>
          </p:cNvSpPr>
          <p:nvPr>
            <p:ph type="title"/>
          </p:nvPr>
        </p:nvSpPr>
        <p:spPr>
          <a:xfrm>
            <a:off x="1143001" y="483766"/>
            <a:ext cx="9905998" cy="665526"/>
          </a:xfrm>
        </p:spPr>
        <p:txBody>
          <a:bodyPr>
            <a:normAutofit/>
          </a:bodyPr>
          <a:lstStyle/>
          <a:p>
            <a:r>
              <a:rPr kumimoji="1" lang="en-US" altLang="ja-JP" sz="2900" u="sng" dirty="0">
                <a:latin typeface="UD デジタル 教科書体 N-B" panose="02020700000000000000" pitchFamily="17" charset="-128"/>
                <a:ea typeface="UD デジタル 教科書体 N-B" panose="02020700000000000000" pitchFamily="17" charset="-128"/>
              </a:rPr>
              <a:t>5.1</a:t>
            </a:r>
            <a:r>
              <a:rPr kumimoji="1" lang="ja-JP" altLang="en-US" sz="2900" u="sng" dirty="0">
                <a:latin typeface="UD デジタル 教科書体 N-B" panose="02020700000000000000" pitchFamily="17" charset="-128"/>
                <a:ea typeface="UD デジタル 教科書体 N-B" panose="02020700000000000000" pitchFamily="17" charset="-128"/>
              </a:rPr>
              <a:t>　予備校案内と</a:t>
            </a:r>
            <a:r>
              <a:rPr lang="ja-JP" altLang="en-US" sz="2900" b="1" u="sng" dirty="0">
                <a:effectLst/>
                <a:latin typeface="UD デジタル 教科書体 N-B" panose="02020700000000000000" pitchFamily="17" charset="-128"/>
                <a:ea typeface="UD デジタル 教科書体 N-B" panose="02020700000000000000" pitchFamily="17" charset="-128"/>
              </a:rPr>
              <a:t>特別講義申し込みのお知らせ</a:t>
            </a:r>
            <a:endParaRPr kumimoji="1" lang="ja-JP" altLang="en-US" sz="2900" u="sng" dirty="0">
              <a:latin typeface="UD デジタル 教科書体 N-B" panose="02020700000000000000" pitchFamily="17" charset="-128"/>
              <a:ea typeface="UD デジタル 教科書体 N-B" panose="02020700000000000000" pitchFamily="17" charset="-128"/>
            </a:endParaRPr>
          </a:p>
        </p:txBody>
      </p:sp>
      <p:sp>
        <p:nvSpPr>
          <p:cNvPr id="3" name="テキスト ボックス 2">
            <a:extLst>
              <a:ext uri="{FF2B5EF4-FFF2-40B4-BE49-F238E27FC236}">
                <a16:creationId xmlns:a16="http://schemas.microsoft.com/office/drawing/2014/main" id="{9EB50395-5C29-41C1-9B32-283078420B92}"/>
              </a:ext>
            </a:extLst>
          </p:cNvPr>
          <p:cNvSpPr txBox="1"/>
          <p:nvPr/>
        </p:nvSpPr>
        <p:spPr>
          <a:xfrm>
            <a:off x="1359017" y="1300294"/>
            <a:ext cx="9798341" cy="1200329"/>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普段はあざらし君をはじめとした登場キャラクターと一緒に授業をしており、</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あざらし君の成長をご自身の姿と重ね合わせて共に成長していただけたらと思っております。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以下が授業風景で様々な講師の先生も授業を担当して楽しく授業を展開しています。</a:t>
            </a:r>
          </a:p>
        </p:txBody>
      </p:sp>
      <p:pic>
        <p:nvPicPr>
          <p:cNvPr id="5" name="図 4" descr="スクリーンショット が含まれている画像&#10;&#10;自動的に生成された説明">
            <a:extLst>
              <a:ext uri="{FF2B5EF4-FFF2-40B4-BE49-F238E27FC236}">
                <a16:creationId xmlns:a16="http://schemas.microsoft.com/office/drawing/2014/main" id="{9374E632-90F3-4616-A652-80C01E178B10}"/>
              </a:ext>
            </a:extLst>
          </p:cNvPr>
          <p:cNvPicPr>
            <a:picLocks noChangeAspect="1"/>
          </p:cNvPicPr>
          <p:nvPr/>
        </p:nvPicPr>
        <p:blipFill>
          <a:blip r:embed="rId2"/>
          <a:stretch>
            <a:fillRect/>
          </a:stretch>
        </p:blipFill>
        <p:spPr>
          <a:xfrm>
            <a:off x="2332140" y="2760750"/>
            <a:ext cx="3235354" cy="33674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図 6" descr="スクリーンショット が含まれている画像&#10;&#10;自動的に生成された説明">
            <a:extLst>
              <a:ext uri="{FF2B5EF4-FFF2-40B4-BE49-F238E27FC236}">
                <a16:creationId xmlns:a16="http://schemas.microsoft.com/office/drawing/2014/main" id="{EF243DED-CF07-4CD6-960B-78CFC19AF99C}"/>
              </a:ext>
            </a:extLst>
          </p:cNvPr>
          <p:cNvPicPr>
            <a:picLocks noChangeAspect="1"/>
          </p:cNvPicPr>
          <p:nvPr/>
        </p:nvPicPr>
        <p:blipFill>
          <a:blip r:embed="rId3"/>
          <a:stretch>
            <a:fillRect/>
          </a:stretch>
        </p:blipFill>
        <p:spPr>
          <a:xfrm>
            <a:off x="6624508" y="2760749"/>
            <a:ext cx="3083309" cy="33674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テキスト ボックス 7">
            <a:extLst>
              <a:ext uri="{FF2B5EF4-FFF2-40B4-BE49-F238E27FC236}">
                <a16:creationId xmlns:a16="http://schemas.microsoft.com/office/drawing/2014/main" id="{C1B49FE2-6ADD-40B2-B026-CAC789FA12D0}"/>
              </a:ext>
            </a:extLst>
          </p:cNvPr>
          <p:cNvSpPr txBox="1"/>
          <p:nvPr/>
        </p:nvSpPr>
        <p:spPr>
          <a:xfrm>
            <a:off x="6258187" y="6273225"/>
            <a:ext cx="4629726" cy="584775"/>
          </a:xfrm>
          <a:prstGeom prst="rect">
            <a:avLst/>
          </a:prstGeom>
          <a:noFill/>
        </p:spPr>
        <p:txBody>
          <a:bodyPr wrap="square" rtlCol="0">
            <a:spAutoFit/>
          </a:bodyPr>
          <a:lstStyle/>
          <a:p>
            <a:r>
              <a:rPr lang="en-US" altLang="ja-JP" sz="1400" b="1" dirty="0">
                <a:latin typeface="UD デジタル 教科書体 N-B" panose="02020700000000000000" pitchFamily="17" charset="-128"/>
                <a:ea typeface="UD デジタル 教科書体 N-B" panose="02020700000000000000" pitchFamily="17" charset="-128"/>
              </a:rPr>
              <a:t>『Amazon</a:t>
            </a:r>
            <a:r>
              <a:rPr lang="ja-JP" altLang="en-US" sz="1400" b="1" dirty="0">
                <a:latin typeface="UD デジタル 教科書体 N-B" panose="02020700000000000000" pitchFamily="17" charset="-128"/>
                <a:ea typeface="UD デジタル 教科書体 N-B" panose="02020700000000000000" pitchFamily="17" charset="-128"/>
              </a:rPr>
              <a:t>輸入の卸仕入の利益率を改善する方法</a:t>
            </a:r>
            <a:r>
              <a:rPr lang="en-US" altLang="ja-JP" sz="1400" b="1" dirty="0">
                <a:latin typeface="UD デジタル 教科書体 N-B" panose="02020700000000000000" pitchFamily="17" charset="-128"/>
                <a:ea typeface="UD デジタル 教科書体 N-B" panose="02020700000000000000" pitchFamily="17" charset="-128"/>
              </a:rPr>
              <a:t>』</a:t>
            </a:r>
            <a:r>
              <a:rPr lang="ja-JP" altLang="en-US" sz="1400" b="1" dirty="0">
                <a:latin typeface="UD デジタル 教科書体 N-B" panose="02020700000000000000" pitchFamily="17" charset="-128"/>
                <a:ea typeface="UD デジタル 教科書体 N-B" panose="02020700000000000000" pitchFamily="17" charset="-128"/>
              </a:rPr>
              <a:t>より</a:t>
            </a:r>
          </a:p>
          <a:p>
            <a:endParaRPr kumimoji="1" lang="ja-JP" altLang="en-US" dirty="0"/>
          </a:p>
        </p:txBody>
      </p:sp>
      <p:sp>
        <p:nvSpPr>
          <p:cNvPr id="9" name="テキスト ボックス 8">
            <a:extLst>
              <a:ext uri="{FF2B5EF4-FFF2-40B4-BE49-F238E27FC236}">
                <a16:creationId xmlns:a16="http://schemas.microsoft.com/office/drawing/2014/main" id="{E796D7DF-3F5D-46BD-8D5F-5F4913E6F7D8}"/>
              </a:ext>
            </a:extLst>
          </p:cNvPr>
          <p:cNvSpPr txBox="1"/>
          <p:nvPr/>
        </p:nvSpPr>
        <p:spPr>
          <a:xfrm>
            <a:off x="1002697" y="6273225"/>
            <a:ext cx="5255490" cy="584775"/>
          </a:xfrm>
          <a:prstGeom prst="rect">
            <a:avLst/>
          </a:prstGeom>
          <a:noFill/>
        </p:spPr>
        <p:txBody>
          <a:bodyPr wrap="square" rtlCol="0">
            <a:spAutoFit/>
          </a:bodyPr>
          <a:lstStyle/>
          <a:p>
            <a:r>
              <a:rPr lang="en-US" altLang="ja-JP" sz="1400" b="1" dirty="0">
                <a:latin typeface="UD デジタル 教科書体 N-B" panose="02020700000000000000" pitchFamily="17" charset="-128"/>
                <a:ea typeface="UD デジタル 教科書体 N-B" panose="02020700000000000000" pitchFamily="17" charset="-128"/>
              </a:rPr>
              <a:t>『</a:t>
            </a:r>
            <a:r>
              <a:rPr lang="ja-JP" altLang="en-US" sz="1400" b="1" dirty="0">
                <a:latin typeface="UD デジタル 教科書体 N-B" panose="02020700000000000000" pitchFamily="17" charset="-128"/>
                <a:ea typeface="UD デジタル 教科書体 N-B" panose="02020700000000000000" pitchFamily="17" charset="-128"/>
              </a:rPr>
              <a:t>出品する際に気をつけたい商品のコンディション判断</a:t>
            </a:r>
            <a:r>
              <a:rPr lang="en-US" altLang="ja-JP" sz="1400" b="1" dirty="0">
                <a:latin typeface="UD デジタル 教科書体 N-B" panose="02020700000000000000" pitchFamily="17" charset="-128"/>
                <a:ea typeface="UD デジタル 教科書体 N-B" panose="02020700000000000000" pitchFamily="17" charset="-128"/>
              </a:rPr>
              <a:t>』</a:t>
            </a:r>
            <a:r>
              <a:rPr lang="ja-JP" altLang="en-US" sz="1400" b="1" dirty="0">
                <a:latin typeface="UD デジタル 教科書体 N-B" panose="02020700000000000000" pitchFamily="17" charset="-128"/>
                <a:ea typeface="UD デジタル 教科書体 N-B" panose="02020700000000000000" pitchFamily="17" charset="-128"/>
              </a:rPr>
              <a:t>より</a:t>
            </a:r>
          </a:p>
          <a:p>
            <a:endParaRPr kumimoji="1" lang="ja-JP" altLang="en-US" dirty="0"/>
          </a:p>
        </p:txBody>
      </p:sp>
    </p:spTree>
    <p:extLst>
      <p:ext uri="{BB962C8B-B14F-4D97-AF65-F5344CB8AC3E}">
        <p14:creationId xmlns:p14="http://schemas.microsoft.com/office/powerpoint/2010/main" val="1376555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7042613-A012-4A37-8B49-219B8893ED6C}"/>
              </a:ext>
            </a:extLst>
          </p:cNvPr>
          <p:cNvSpPr txBox="1"/>
          <p:nvPr/>
        </p:nvSpPr>
        <p:spPr>
          <a:xfrm>
            <a:off x="1149292" y="511728"/>
            <a:ext cx="9940954" cy="6186309"/>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既に登録されている人もいるかとは思いますが、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LINE@</a:t>
            </a:r>
            <a:r>
              <a:rPr kumimoji="1" lang="ja-JP" altLang="en-US" dirty="0">
                <a:latin typeface="UD デジタル 教科書体 N-B" panose="02020700000000000000" pitchFamily="17" charset="-128"/>
                <a:ea typeface="UD デジタル 教科書体 N-B" panose="02020700000000000000" pitchFamily="17" charset="-128"/>
              </a:rPr>
              <a:t>では</a:t>
            </a:r>
            <a:r>
              <a:rPr lang="en-US" altLang="ja-JP" dirty="0">
                <a:latin typeface="UD デジタル 教科書体 N-B" panose="02020700000000000000" pitchFamily="17" charset="-128"/>
                <a:ea typeface="UD デジタル 教科書体 N-B" panose="02020700000000000000" pitchFamily="17" charset="-128"/>
              </a:rPr>
              <a:t>Amazon</a:t>
            </a:r>
            <a:r>
              <a:rPr lang="ja-JP" altLang="en-US" dirty="0">
                <a:latin typeface="UD デジタル 教科書体 N-B" panose="02020700000000000000" pitchFamily="17" charset="-128"/>
                <a:ea typeface="UD デジタル 教科書体 N-B" panose="02020700000000000000" pitchFamily="17" charset="-128"/>
              </a:rPr>
              <a:t>輸入ビジネスにおける知識や実例を配信するだけでなく、</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ビジネス全般に適用することのできる知識を提供していきます。</a:t>
            </a:r>
            <a:endParaRPr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体育会系の根性論が嫌いな人</a:t>
            </a:r>
            <a:r>
              <a:rPr kumimoji="1" lang="ja-JP" altLang="en-US" dirty="0">
                <a:latin typeface="UD デジタル 教科書体 N-B" panose="02020700000000000000" pitchFamily="17" charset="-128"/>
                <a:ea typeface="UD デジタル 教科書体 N-B" panose="02020700000000000000" pitchFamily="17" charset="-128"/>
              </a:rPr>
              <a:t>や</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論理的思考で取り組みたい人</a:t>
            </a:r>
            <a:r>
              <a:rPr kumimoji="1" lang="ja-JP" altLang="en-US" dirty="0">
                <a:latin typeface="UD デジタル 教科書体 N-B" panose="02020700000000000000" pitchFamily="17" charset="-128"/>
                <a:ea typeface="UD デジタル 教科書体 N-B" panose="02020700000000000000" pitchFamily="17" charset="-128"/>
              </a:rPr>
              <a:t>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私と相性がいいと思うので是非登録していただければと思います。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また</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登録特典も随時追加</a:t>
            </a:r>
            <a:r>
              <a:rPr kumimoji="1" lang="ja-JP" altLang="en-US" dirty="0">
                <a:latin typeface="UD デジタル 教科書体 N-B" panose="02020700000000000000" pitchFamily="17" charset="-128"/>
                <a:ea typeface="UD デジタル 教科書体 N-B" panose="02020700000000000000" pitchFamily="17" charset="-128"/>
              </a:rPr>
              <a:t>していきますのでご期待くださればと思います。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何かに困ったりした際はぜひご連絡してください。（もちろん無料です。）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最後までご覧いただきありがとうございました！</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hlinkClick r:id="rId2"/>
              </a:rPr>
              <a:t>Amazon</a:t>
            </a:r>
            <a:r>
              <a:rPr kumimoji="1" lang="ja-JP" altLang="en-US" dirty="0">
                <a:latin typeface="UD デジタル 教科書体 N-B" panose="02020700000000000000" pitchFamily="17" charset="-128"/>
                <a:ea typeface="UD デジタル 教科書体 N-B" panose="02020700000000000000" pitchFamily="17" charset="-128"/>
                <a:hlinkClick r:id="rId2"/>
              </a:rPr>
              <a:t>輸入ビジネス予備校</a:t>
            </a:r>
            <a:r>
              <a:rPr kumimoji="1" lang="ja-JP" altLang="en-US" dirty="0">
                <a:latin typeface="UD デジタル 教科書体 N-B" panose="02020700000000000000" pitchFamily="17" charset="-128"/>
                <a:ea typeface="UD デジタル 教科書体 N-B" panose="02020700000000000000" pitchFamily="17" charset="-128"/>
              </a:rPr>
              <a:t>　　清澄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6" name="図 5" descr="室内 が含まれている画像&#10;&#10;自動的に生成された説明">
            <a:extLst>
              <a:ext uri="{FF2B5EF4-FFF2-40B4-BE49-F238E27FC236}">
                <a16:creationId xmlns:a16="http://schemas.microsoft.com/office/drawing/2014/main" id="{B8F6248D-ECD9-4D0C-9094-CB89A5E63AD8}"/>
              </a:ext>
            </a:extLst>
          </p:cNvPr>
          <p:cNvPicPr>
            <a:picLocks noChangeAspect="1"/>
          </p:cNvPicPr>
          <p:nvPr/>
        </p:nvPicPr>
        <p:blipFill>
          <a:blip r:embed="rId3"/>
          <a:stretch>
            <a:fillRect/>
          </a:stretch>
        </p:blipFill>
        <p:spPr>
          <a:xfrm>
            <a:off x="5233820" y="3466383"/>
            <a:ext cx="1771897" cy="1609950"/>
          </a:xfrm>
          <a:prstGeom prst="rect">
            <a:avLst/>
          </a:prstGeom>
        </p:spPr>
      </p:pic>
      <p:sp>
        <p:nvSpPr>
          <p:cNvPr id="7" name="テキスト ボックス 6">
            <a:extLst>
              <a:ext uri="{FF2B5EF4-FFF2-40B4-BE49-F238E27FC236}">
                <a16:creationId xmlns:a16="http://schemas.microsoft.com/office/drawing/2014/main" id="{CB81133D-FC1C-499E-80A6-BAF857AAF46E}"/>
              </a:ext>
            </a:extLst>
          </p:cNvPr>
          <p:cNvSpPr txBox="1"/>
          <p:nvPr/>
        </p:nvSpPr>
        <p:spPr>
          <a:xfrm>
            <a:off x="4884261" y="5144353"/>
            <a:ext cx="2471014" cy="369332"/>
          </a:xfrm>
          <a:prstGeom prst="rect">
            <a:avLst/>
          </a:prstGeom>
          <a:noFill/>
        </p:spPr>
        <p:txBody>
          <a:bodyPr wrap="square" rtlCol="0">
            <a:spAutoFit/>
          </a:bodyPr>
          <a:lstStyle/>
          <a:p>
            <a:r>
              <a:rPr kumimoji="1" lang="en-US" altLang="ja-JP" dirty="0"/>
              <a:t>【</a:t>
            </a:r>
            <a:r>
              <a:rPr kumimoji="1" lang="ja-JP" altLang="en-US" dirty="0"/>
              <a:t>特別講義申し込み</a:t>
            </a:r>
            <a:r>
              <a:rPr kumimoji="1" lang="en-US" altLang="ja-JP" dirty="0"/>
              <a:t>】</a:t>
            </a:r>
            <a:endParaRPr kumimoji="1" lang="ja-JP" altLang="en-US" dirty="0"/>
          </a:p>
        </p:txBody>
      </p:sp>
    </p:spTree>
    <p:extLst>
      <p:ext uri="{BB962C8B-B14F-4D97-AF65-F5344CB8AC3E}">
        <p14:creationId xmlns:p14="http://schemas.microsoft.com/office/powerpoint/2010/main" val="123537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276F00-03C0-48A5-9DE1-49F549BC4E71}"/>
              </a:ext>
            </a:extLst>
          </p:cNvPr>
          <p:cNvSpPr txBox="1"/>
          <p:nvPr/>
        </p:nvSpPr>
        <p:spPr>
          <a:xfrm>
            <a:off x="1143001" y="1084730"/>
            <a:ext cx="9723811" cy="5355312"/>
          </a:xfrm>
          <a:prstGeom prst="rect">
            <a:avLst/>
          </a:prstGeom>
          <a:noFill/>
        </p:spPr>
        <p:txBody>
          <a:bodyPr wrap="square" rtlCol="0">
            <a:spAutoFit/>
          </a:bodyPr>
          <a:lstStyle/>
          <a:p>
            <a:r>
              <a:rPr lang="ja-JP" altLang="ja-JP" dirty="0">
                <a:latin typeface="UD デジタル 教科書体 N-B" panose="02020700000000000000" pitchFamily="17" charset="-128"/>
                <a:ea typeface="UD デジタル 教科書体 N-B" panose="02020700000000000000" pitchFamily="17" charset="-128"/>
              </a:rPr>
              <a:t>こんにちは</a:t>
            </a:r>
            <a:r>
              <a:rPr lang="en-US" altLang="ja-JP" dirty="0">
                <a:latin typeface="UD デジタル 教科書体 N-B" panose="02020700000000000000" pitchFamily="17" charset="-128"/>
                <a:ea typeface="UD デジタル 教科書体 N-B" panose="02020700000000000000" pitchFamily="17" charset="-128"/>
              </a:rPr>
              <a:t>JURY</a:t>
            </a:r>
            <a:r>
              <a:rPr lang="ja-JP" altLang="ja-JP" dirty="0">
                <a:latin typeface="UD デジタル 教科書体 N-B" panose="02020700000000000000" pitchFamily="17" charset="-128"/>
                <a:ea typeface="UD デジタル 教科書体 N-B" panose="02020700000000000000" pitchFamily="17" charset="-128"/>
              </a:rPr>
              <a:t>です。</a:t>
            </a:r>
          </a:p>
          <a:p>
            <a:r>
              <a:rPr lang="en-US" altLang="ja-JP" dirty="0">
                <a:latin typeface="UD デジタル 教科書体 N-B" panose="02020700000000000000" pitchFamily="17" charset="-128"/>
                <a:ea typeface="UD デジタル 教科書体 N-B" panose="02020700000000000000" pitchFamily="17" charset="-128"/>
              </a:rPr>
              <a:t> </a:t>
            </a:r>
            <a:endParaRPr lang="ja-JP" altLang="ja-JP" dirty="0">
              <a:latin typeface="UD デジタル 教科書体 N-B" panose="02020700000000000000" pitchFamily="17" charset="-128"/>
              <a:ea typeface="UD デジタル 教科書体 N-B" panose="02020700000000000000" pitchFamily="17" charset="-128"/>
            </a:endParaRPr>
          </a:p>
          <a:p>
            <a:r>
              <a:rPr lang="ja-JP" altLang="ja-JP" dirty="0">
                <a:latin typeface="UD デジタル 教科書体 N-B" panose="02020700000000000000" pitchFamily="17" charset="-128"/>
                <a:ea typeface="UD デジタル 教科書体 N-B" panose="02020700000000000000" pitchFamily="17" charset="-128"/>
              </a:rPr>
              <a:t>この度は</a:t>
            </a:r>
            <a:r>
              <a:rPr lang="ja-JP" altLang="en-US" dirty="0">
                <a:latin typeface="UD デジタル 教科書体 N-B" panose="02020700000000000000" pitchFamily="17" charset="-128"/>
                <a:ea typeface="UD デジタル 教科書体 N-B" panose="02020700000000000000" pitchFamily="17" charset="-128"/>
              </a:rPr>
              <a:t>無料レポートのダウンロード</a:t>
            </a:r>
            <a:r>
              <a:rPr lang="ja-JP" altLang="ja-JP" dirty="0">
                <a:latin typeface="UD デジタル 教科書体 N-B" panose="02020700000000000000" pitchFamily="17" charset="-128"/>
                <a:ea typeface="UD デジタル 教科書体 N-B" panose="02020700000000000000" pitchFamily="17" charset="-128"/>
              </a:rPr>
              <a:t>ありがとうございました。</a:t>
            </a:r>
            <a:r>
              <a:rPr lang="en-US" altLang="ja-JP" dirty="0">
                <a:latin typeface="UD デジタル 教科書体 N-B" panose="02020700000000000000" pitchFamily="17" charset="-128"/>
                <a:ea typeface="UD デジタル 教科書体 N-B" panose="02020700000000000000" pitchFamily="17" charset="-128"/>
              </a:rPr>
              <a:t> </a:t>
            </a:r>
            <a:endParaRPr lang="ja-JP" altLang="ja-JP" dirty="0">
              <a:latin typeface="UD デジタル 教科書体 N-B" panose="02020700000000000000" pitchFamily="17" charset="-128"/>
              <a:ea typeface="UD デジタル 教科書体 N-B" panose="02020700000000000000" pitchFamily="17" charset="-128"/>
            </a:endParaRPr>
          </a:p>
          <a:p>
            <a:r>
              <a:rPr lang="en-US" altLang="ja-JP" dirty="0">
                <a:latin typeface="UD デジタル 教科書体 N-B" panose="02020700000000000000" pitchFamily="17" charset="-128"/>
                <a:ea typeface="UD デジタル 教科書体 N-B" panose="02020700000000000000" pitchFamily="17" charset="-128"/>
              </a:rPr>
              <a:t> </a:t>
            </a:r>
            <a:endParaRPr lang="ja-JP" altLang="ja-JP" dirty="0">
              <a:latin typeface="UD デジタル 教科書体 N-B" panose="02020700000000000000" pitchFamily="17" charset="-128"/>
              <a:ea typeface="UD デジタル 教科書体 N-B" panose="02020700000000000000" pitchFamily="17" charset="-128"/>
            </a:endParaRPr>
          </a:p>
          <a:p>
            <a:r>
              <a:rPr lang="ja-JP" altLang="ja-JP" dirty="0">
                <a:latin typeface="UD デジタル 教科書体 N-B" panose="02020700000000000000" pitchFamily="17" charset="-128"/>
                <a:ea typeface="UD デジタル 教科書体 N-B" panose="02020700000000000000" pitchFamily="17" charset="-128"/>
              </a:rPr>
              <a:t>このレポートは</a:t>
            </a:r>
            <a:r>
              <a:rPr lang="en-US" altLang="ja-JP" dirty="0">
                <a:latin typeface="UD デジタル 教科書体 N-B" panose="02020700000000000000" pitchFamily="17" charset="-128"/>
                <a:ea typeface="UD デジタル 教科書体 N-B" panose="02020700000000000000" pitchFamily="17" charset="-128"/>
              </a:rPr>
              <a:t> Amazon </a:t>
            </a:r>
            <a:r>
              <a:rPr lang="ja-JP" altLang="ja-JP" dirty="0">
                <a:latin typeface="UD デジタル 教科書体 N-B" panose="02020700000000000000" pitchFamily="17" charset="-128"/>
                <a:ea typeface="UD デジタル 教科書体 N-B" panose="02020700000000000000" pitchFamily="17" charset="-128"/>
              </a:rPr>
              <a:t>輸入を</a:t>
            </a:r>
            <a:r>
              <a:rPr lang="en-US" altLang="ja-JP" dirty="0">
                <a:latin typeface="UD デジタル 教科書体 N-B" panose="02020700000000000000" pitchFamily="17" charset="-128"/>
                <a:ea typeface="UD デジタル 教科書体 N-B" panose="02020700000000000000" pitchFamily="17" charset="-128"/>
              </a:rPr>
              <a:t> 0</a:t>
            </a:r>
            <a:r>
              <a:rPr lang="ja-JP" altLang="en-US"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から始める人が、</a:t>
            </a:r>
            <a:r>
              <a:rPr lang="en-US" altLang="ja-JP" dirty="0">
                <a:latin typeface="UD デジタル 教科書体 N-B" panose="02020700000000000000" pitchFamily="17" charset="-128"/>
                <a:ea typeface="UD デジタル 教科書体 N-B" panose="02020700000000000000" pitchFamily="17" charset="-128"/>
              </a:rPr>
              <a:t> </a:t>
            </a:r>
            <a:endParaRPr lang="ja-JP" altLang="ja-JP" dirty="0">
              <a:latin typeface="UD デジタル 教科書体 N-B" panose="02020700000000000000" pitchFamily="17" charset="-128"/>
              <a:ea typeface="UD デジタル 教科書体 N-B" panose="02020700000000000000" pitchFamily="17" charset="-128"/>
            </a:endParaRPr>
          </a:p>
          <a:p>
            <a:r>
              <a:rPr lang="en-US" altLang="ja-JP" dirty="0">
                <a:latin typeface="UD デジタル 教科書体 N-B" panose="02020700000000000000" pitchFamily="17" charset="-128"/>
                <a:ea typeface="UD デジタル 教科書体 N-B" panose="02020700000000000000" pitchFamily="17" charset="-128"/>
              </a:rPr>
              <a:t> </a:t>
            </a:r>
            <a:endParaRPr lang="ja-JP" altLang="ja-JP" dirty="0">
              <a:latin typeface="UD デジタル 教科書体 N-B" panose="02020700000000000000" pitchFamily="17" charset="-128"/>
              <a:ea typeface="UD デジタル 教科書体 N-B" panose="02020700000000000000" pitchFamily="17" charset="-128"/>
            </a:endParaRPr>
          </a:p>
          <a:p>
            <a:r>
              <a:rPr lang="ja-JP" altLang="ja-JP" dirty="0">
                <a:solidFill>
                  <a:srgbClr val="FFC000"/>
                </a:solidFill>
                <a:latin typeface="UD デジタル 教科書体 N-B" panose="02020700000000000000" pitchFamily="17" charset="-128"/>
                <a:ea typeface="UD デジタル 教科書体 N-B" panose="02020700000000000000" pitchFamily="17" charset="-128"/>
              </a:rPr>
              <a:t>・用意しておかなくてはならないもの</a:t>
            </a:r>
            <a:r>
              <a:rPr lang="en-US" altLang="ja-JP" dirty="0">
                <a:solidFill>
                  <a:srgbClr val="FFC000"/>
                </a:solidFill>
                <a:latin typeface="UD デジタル 教科書体 N-B" panose="02020700000000000000" pitchFamily="17" charset="-128"/>
                <a:ea typeface="UD デジタル 教科書体 N-B" panose="02020700000000000000" pitchFamily="17" charset="-128"/>
              </a:rPr>
              <a:t> </a:t>
            </a:r>
            <a:endParaRPr lang="ja-JP"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lang="en-US" altLang="ja-JP" dirty="0">
                <a:solidFill>
                  <a:srgbClr val="FFC000"/>
                </a:solidFill>
                <a:latin typeface="UD デジタル 教科書体 N-B" panose="02020700000000000000" pitchFamily="17" charset="-128"/>
                <a:ea typeface="UD デジタル 教科書体 N-B" panose="02020700000000000000" pitchFamily="17" charset="-128"/>
              </a:rPr>
              <a:t> </a:t>
            </a:r>
            <a:endParaRPr lang="ja-JP"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lang="ja-JP" altLang="ja-JP" dirty="0">
                <a:solidFill>
                  <a:srgbClr val="FFC000"/>
                </a:solidFill>
                <a:latin typeface="UD デジタル 教科書体 N-B" panose="02020700000000000000" pitchFamily="17" charset="-128"/>
                <a:ea typeface="UD デジタル 教科書体 N-B" panose="02020700000000000000" pitchFamily="17" charset="-128"/>
              </a:rPr>
              <a:t>・登録しておかなくてはならないもの</a:t>
            </a:r>
            <a:r>
              <a:rPr lang="en-US" altLang="ja-JP" dirty="0">
                <a:solidFill>
                  <a:srgbClr val="FFC000"/>
                </a:solidFill>
                <a:latin typeface="UD デジタル 教科書体 N-B" panose="02020700000000000000" pitchFamily="17" charset="-128"/>
                <a:ea typeface="UD デジタル 教科書体 N-B" panose="02020700000000000000" pitchFamily="17" charset="-128"/>
              </a:rPr>
              <a:t> </a:t>
            </a:r>
            <a:endParaRPr lang="ja-JP"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lang="en-US" altLang="ja-JP" dirty="0">
                <a:solidFill>
                  <a:srgbClr val="FFC000"/>
                </a:solidFill>
                <a:latin typeface="UD デジタル 教科書体 N-B" panose="02020700000000000000" pitchFamily="17" charset="-128"/>
                <a:ea typeface="UD デジタル 教科書体 N-B" panose="02020700000000000000" pitchFamily="17" charset="-128"/>
              </a:rPr>
              <a:t> </a:t>
            </a:r>
            <a:endParaRPr lang="ja-JP"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lang="ja-JP" altLang="ja-JP" dirty="0">
                <a:solidFill>
                  <a:srgbClr val="FFC000"/>
                </a:solidFill>
                <a:latin typeface="UD デジタル 教科書体 N-B" panose="02020700000000000000" pitchFamily="17" charset="-128"/>
                <a:ea typeface="UD デジタル 教科書体 N-B" panose="02020700000000000000" pitchFamily="17" charset="-128"/>
              </a:rPr>
              <a:t>・覚えておかなくてはならないもの</a:t>
            </a:r>
            <a:r>
              <a:rPr lang="en-US" altLang="ja-JP" dirty="0">
                <a:solidFill>
                  <a:srgbClr val="FFC000"/>
                </a:solidFill>
                <a:latin typeface="UD デジタル 教科書体 N-B" panose="02020700000000000000" pitchFamily="17" charset="-128"/>
                <a:ea typeface="UD デジタル 教科書体 N-B" panose="02020700000000000000" pitchFamily="17" charset="-128"/>
              </a:rPr>
              <a:t> </a:t>
            </a:r>
            <a:endParaRPr lang="ja-JP"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lang="en-US" altLang="ja-JP" dirty="0">
                <a:latin typeface="UD デジタル 教科書体 N-B" panose="02020700000000000000" pitchFamily="17" charset="-128"/>
                <a:ea typeface="UD デジタル 教科書体 N-B" panose="02020700000000000000" pitchFamily="17" charset="-128"/>
              </a:rPr>
              <a:t> </a:t>
            </a:r>
            <a:endParaRPr lang="ja-JP" altLang="ja-JP" dirty="0">
              <a:latin typeface="UD デジタル 教科書体 N-B" panose="02020700000000000000" pitchFamily="17" charset="-128"/>
              <a:ea typeface="UD デジタル 教科書体 N-B" panose="02020700000000000000" pitchFamily="17" charset="-128"/>
            </a:endParaRPr>
          </a:p>
          <a:p>
            <a:r>
              <a:rPr lang="ja-JP" altLang="ja-JP" dirty="0">
                <a:latin typeface="UD デジタル 教科書体 N-B" panose="02020700000000000000" pitchFamily="17" charset="-128"/>
                <a:ea typeface="UD デジタル 教科書体 N-B" panose="02020700000000000000" pitchFamily="17" charset="-128"/>
              </a:rPr>
              <a:t>の</a:t>
            </a:r>
            <a:r>
              <a:rPr lang="ja-JP" altLang="ja-JP" dirty="0">
                <a:solidFill>
                  <a:srgbClr val="FFC000"/>
                </a:solidFill>
                <a:latin typeface="UD デジタル 教科書体 N-B" panose="02020700000000000000" pitchFamily="17" charset="-128"/>
                <a:ea typeface="UD デジタル 教科書体 N-B" panose="02020700000000000000" pitchFamily="17" charset="-128"/>
              </a:rPr>
              <a:t>【ならないもの】</a:t>
            </a:r>
            <a:r>
              <a:rPr lang="en-US" altLang="ja-JP" dirty="0">
                <a:latin typeface="UD デジタル 教科書体 N-B" panose="02020700000000000000" pitchFamily="17" charset="-128"/>
                <a:ea typeface="UD デジタル 教科書体 N-B" panose="02020700000000000000" pitchFamily="17" charset="-128"/>
              </a:rPr>
              <a:t>3 </a:t>
            </a:r>
            <a:r>
              <a:rPr lang="ja-JP" altLang="ja-JP" dirty="0">
                <a:latin typeface="UD デジタル 教科書体 N-B" panose="02020700000000000000" pitchFamily="17" charset="-128"/>
                <a:ea typeface="UD デジタル 教科書体 N-B" panose="02020700000000000000" pitchFamily="17" charset="-128"/>
              </a:rPr>
              <a:t>点を中心に図解で解説していきます。</a:t>
            </a:r>
            <a:r>
              <a:rPr lang="en-US" altLang="ja-JP" dirty="0">
                <a:latin typeface="UD デジタル 教科書体 N-B" panose="02020700000000000000" pitchFamily="17" charset="-128"/>
                <a:ea typeface="UD デジタル 教科書体 N-B" panose="02020700000000000000" pitchFamily="17" charset="-128"/>
              </a:rPr>
              <a:t> </a:t>
            </a:r>
            <a:endParaRPr lang="ja-JP" altLang="ja-JP" dirty="0">
              <a:latin typeface="UD デジタル 教科書体 N-B" panose="02020700000000000000" pitchFamily="17" charset="-128"/>
              <a:ea typeface="UD デジタル 教科書体 N-B" panose="02020700000000000000" pitchFamily="17" charset="-128"/>
            </a:endParaRPr>
          </a:p>
          <a:p>
            <a:r>
              <a:rPr lang="en-US" altLang="ja-JP" dirty="0">
                <a:latin typeface="UD デジタル 教科書体 N-B" panose="02020700000000000000" pitchFamily="17" charset="-128"/>
                <a:ea typeface="UD デジタル 教科書体 N-B" panose="02020700000000000000" pitchFamily="17" charset="-128"/>
              </a:rPr>
              <a:t> </a:t>
            </a:r>
            <a:endParaRPr lang="ja-JP" altLang="ja-JP" dirty="0">
              <a:latin typeface="UD デジタル 教科書体 N-B" panose="02020700000000000000" pitchFamily="17" charset="-128"/>
              <a:ea typeface="UD デジタル 教科書体 N-B" panose="02020700000000000000" pitchFamily="17" charset="-128"/>
            </a:endParaRPr>
          </a:p>
          <a:p>
            <a:r>
              <a:rPr lang="ja-JP" altLang="ja-JP" dirty="0">
                <a:latin typeface="UD デジタル 教科書体 N-B" panose="02020700000000000000" pitchFamily="17" charset="-128"/>
                <a:ea typeface="UD デジタル 教科書体 N-B" panose="02020700000000000000" pitchFamily="17" charset="-128"/>
              </a:rPr>
              <a:t>本講義や補講授業だけでは掘り下げられなかったこともあるので注意深く見ていただければと思います。</a:t>
            </a:r>
            <a:endParaRPr lang="en-US" altLang="ja-JP" dirty="0">
              <a:latin typeface="UD デジタル 教科書体 N-B" panose="02020700000000000000" pitchFamily="17" charset="-128"/>
              <a:ea typeface="UD デジタル 教科書体 N-B" panose="02020700000000000000" pitchFamily="17" charset="-128"/>
            </a:endParaRPr>
          </a:p>
          <a:p>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また私についてはこのレポートと直接関係ないので、プロフィールを参照してくださればと思います。</a:t>
            </a:r>
            <a:endParaRPr kumimoji="1" lang="ja-JP" altLang="en-US" dirty="0"/>
          </a:p>
        </p:txBody>
      </p:sp>
      <p:sp>
        <p:nvSpPr>
          <p:cNvPr id="3" name="タイトル 2">
            <a:extLst>
              <a:ext uri="{FF2B5EF4-FFF2-40B4-BE49-F238E27FC236}">
                <a16:creationId xmlns:a16="http://schemas.microsoft.com/office/drawing/2014/main" id="{11574C61-A5A2-4E2F-AA6B-C059FFA0D5BE}"/>
              </a:ext>
            </a:extLst>
          </p:cNvPr>
          <p:cNvSpPr>
            <a:spLocks noGrp="1"/>
          </p:cNvSpPr>
          <p:nvPr>
            <p:ph type="title"/>
          </p:nvPr>
        </p:nvSpPr>
        <p:spPr>
          <a:xfrm>
            <a:off x="1143001" y="331695"/>
            <a:ext cx="9905998" cy="753035"/>
          </a:xfrm>
        </p:spPr>
        <p:txBody>
          <a:bodyPr>
            <a:normAutofit/>
          </a:bodyPr>
          <a:lstStyle/>
          <a:p>
            <a:r>
              <a:rPr kumimoji="1" lang="ja-JP" altLang="en-US" sz="2900" u="sng" dirty="0">
                <a:latin typeface="UD デジタル 教科書体 N-B" panose="02020700000000000000" pitchFamily="17" charset="-128"/>
                <a:ea typeface="UD デジタル 教科書体 N-B" panose="02020700000000000000" pitchFamily="17" charset="-128"/>
              </a:rPr>
              <a:t>１</a:t>
            </a:r>
            <a:r>
              <a:rPr kumimoji="1" lang="en-US" altLang="ja-JP" sz="2900" u="sng" dirty="0">
                <a:latin typeface="UD デジタル 教科書体 N-B" panose="02020700000000000000" pitchFamily="17" charset="-128"/>
                <a:ea typeface="UD デジタル 教科書体 N-B" panose="02020700000000000000" pitchFamily="17" charset="-128"/>
              </a:rPr>
              <a:t>.</a:t>
            </a:r>
            <a:r>
              <a:rPr kumimoji="1" lang="ja-JP" altLang="en-US" sz="2900" u="sng" dirty="0">
                <a:latin typeface="UD デジタル 教科書体 N-B" panose="02020700000000000000" pitchFamily="17" charset="-128"/>
                <a:ea typeface="UD デジタル 教科書体 N-B" panose="02020700000000000000" pitchFamily="17" charset="-128"/>
              </a:rPr>
              <a:t>はじめに</a:t>
            </a:r>
          </a:p>
        </p:txBody>
      </p:sp>
    </p:spTree>
    <p:extLst>
      <p:ext uri="{BB962C8B-B14F-4D97-AF65-F5344CB8AC3E}">
        <p14:creationId xmlns:p14="http://schemas.microsoft.com/office/powerpoint/2010/main" val="22574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8DF515-6619-46FB-BCBA-70797305C0FD}"/>
              </a:ext>
            </a:extLst>
          </p:cNvPr>
          <p:cNvSpPr>
            <a:spLocks noGrp="1"/>
          </p:cNvSpPr>
          <p:nvPr>
            <p:ph type="title"/>
          </p:nvPr>
        </p:nvSpPr>
        <p:spPr>
          <a:xfrm>
            <a:off x="1553789" y="466165"/>
            <a:ext cx="7212706" cy="730624"/>
          </a:xfrm>
        </p:spPr>
        <p:txBody>
          <a:bodyPr>
            <a:normAutofit/>
          </a:bodyPr>
          <a:lstStyle/>
          <a:p>
            <a:r>
              <a:rPr kumimoji="1" lang="en-US" altLang="ja-JP" u="sng" dirty="0">
                <a:latin typeface="UD デジタル 教科書体 N-B" panose="02020700000000000000" pitchFamily="17" charset="-128"/>
                <a:ea typeface="UD デジタル 教科書体 N-B" panose="02020700000000000000" pitchFamily="17" charset="-128"/>
              </a:rPr>
              <a:t>2.</a:t>
            </a:r>
            <a:r>
              <a:rPr lang="ja-JP" altLang="en-US" u="sng" dirty="0">
                <a:latin typeface="UD デジタル 教科書体 N-B" panose="02020700000000000000" pitchFamily="17" charset="-128"/>
                <a:ea typeface="UD デジタル 教科書体 N-B" panose="02020700000000000000" pitchFamily="17" charset="-128"/>
              </a:rPr>
              <a:t>用意しておかなくてはならないもの </a:t>
            </a:r>
            <a:endParaRPr kumimoji="1" lang="ja-JP" altLang="en-US" u="sng" dirty="0">
              <a:latin typeface="UD デジタル 教科書体 N-B" panose="02020700000000000000" pitchFamily="17" charset="-128"/>
              <a:ea typeface="UD デジタル 教科書体 N-B" panose="02020700000000000000" pitchFamily="17" charset="-128"/>
            </a:endParaRPr>
          </a:p>
        </p:txBody>
      </p:sp>
      <p:sp>
        <p:nvSpPr>
          <p:cNvPr id="3" name="テキスト ボックス 2">
            <a:extLst>
              <a:ext uri="{FF2B5EF4-FFF2-40B4-BE49-F238E27FC236}">
                <a16:creationId xmlns:a16="http://schemas.microsoft.com/office/drawing/2014/main" id="{08D86C42-B6C6-4276-9836-85704036819E}"/>
              </a:ext>
            </a:extLst>
          </p:cNvPr>
          <p:cNvSpPr txBox="1"/>
          <p:nvPr/>
        </p:nvSpPr>
        <p:spPr>
          <a:xfrm>
            <a:off x="1553789" y="1443841"/>
            <a:ext cx="9320399" cy="3970318"/>
          </a:xfrm>
          <a:prstGeom prst="rect">
            <a:avLst/>
          </a:prstGeom>
          <a:noFill/>
        </p:spPr>
        <p:txBody>
          <a:bodyPr wrap="squar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Amazon</a:t>
            </a:r>
            <a:r>
              <a:rPr kumimoji="1" lang="ja-JP" altLang="en-US" dirty="0">
                <a:latin typeface="UD デジタル 教科書体 N-B" panose="02020700000000000000" pitchFamily="17" charset="-128"/>
                <a:ea typeface="UD デジタル 教科書体 N-B" panose="02020700000000000000" pitchFamily="17" charset="-128"/>
              </a:rPr>
              <a:t>輸入ビジネスで用意しておかなくてはならないものは大きく</a:t>
            </a:r>
            <a:r>
              <a:rPr kumimoji="1" lang="en-US" altLang="ja-JP" dirty="0">
                <a:latin typeface="UD デジタル 教科書体 N-B" panose="02020700000000000000" pitchFamily="17" charset="-128"/>
                <a:ea typeface="UD デジタル 教科書体 N-B" panose="02020700000000000000" pitchFamily="17" charset="-128"/>
              </a:rPr>
              <a:t>3</a:t>
            </a:r>
            <a:r>
              <a:rPr kumimoji="1" lang="ja-JP" altLang="en-US" dirty="0">
                <a:latin typeface="UD デジタル 教科書体 N-B" panose="02020700000000000000" pitchFamily="17" charset="-128"/>
                <a:ea typeface="UD デジタル 教科書体 N-B" panose="02020700000000000000" pitchFamily="17" charset="-128"/>
              </a:rPr>
              <a:t>つあります。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それは</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資金とクレジットカード、そして時間</a:t>
            </a:r>
            <a:r>
              <a:rPr kumimoji="1" lang="ja-JP" altLang="en-US" dirty="0">
                <a:latin typeface="UD デジタル 教科書体 N-B" panose="02020700000000000000" pitchFamily="17" charset="-128"/>
                <a:ea typeface="UD デジタル 教科書体 N-B" panose="02020700000000000000" pitchFamily="17" charset="-128"/>
              </a:rPr>
              <a:t>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多くの方は、</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「お金がない」</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「時間がない」</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と口癖のように言います。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厳しい言い方ですがお金も時間も自分で作るものなので輸入ビジネスで成功したいのなら何とかするしかありません。</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38986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CCBFFF-D245-40CA-A4EF-D8B5CE10E484}"/>
              </a:ext>
            </a:extLst>
          </p:cNvPr>
          <p:cNvSpPr>
            <a:spLocks noGrp="1"/>
          </p:cNvSpPr>
          <p:nvPr>
            <p:ph type="title"/>
          </p:nvPr>
        </p:nvSpPr>
        <p:spPr>
          <a:xfrm>
            <a:off x="1308683" y="304775"/>
            <a:ext cx="4073487" cy="500332"/>
          </a:xfrm>
        </p:spPr>
        <p:txBody>
          <a:bodyPr>
            <a:normAutofit fontScale="90000"/>
          </a:bodyPr>
          <a:lstStyle/>
          <a:p>
            <a:r>
              <a:rPr kumimoji="1" lang="en-US" altLang="ja-JP" u="sng" dirty="0">
                <a:latin typeface="UD デジタル 教科書体 N-B" panose="02020700000000000000" pitchFamily="17" charset="-128"/>
                <a:ea typeface="UD デジタル 教科書体 N-B" panose="02020700000000000000" pitchFamily="17" charset="-128"/>
              </a:rPr>
              <a:t>2.1</a:t>
            </a:r>
            <a:r>
              <a:rPr kumimoji="1" lang="ja-JP" altLang="en-US" u="sng" dirty="0">
                <a:latin typeface="UD デジタル 教科書体 N-B" panose="02020700000000000000" pitchFamily="17" charset="-128"/>
                <a:ea typeface="UD デジタル 教科書体 N-B" panose="02020700000000000000" pitchFamily="17" charset="-128"/>
              </a:rPr>
              <a:t>　資金について</a:t>
            </a:r>
          </a:p>
        </p:txBody>
      </p:sp>
      <p:sp>
        <p:nvSpPr>
          <p:cNvPr id="4" name="テキスト ボックス 3">
            <a:extLst>
              <a:ext uri="{FF2B5EF4-FFF2-40B4-BE49-F238E27FC236}">
                <a16:creationId xmlns:a16="http://schemas.microsoft.com/office/drawing/2014/main" id="{15FEA90D-5169-4B50-9896-92F21036EEBC}"/>
              </a:ext>
            </a:extLst>
          </p:cNvPr>
          <p:cNvSpPr txBox="1"/>
          <p:nvPr/>
        </p:nvSpPr>
        <p:spPr>
          <a:xfrm>
            <a:off x="1308683" y="805107"/>
            <a:ext cx="9890620" cy="5909310"/>
          </a:xfrm>
          <a:prstGeom prst="rect">
            <a:avLst/>
          </a:prstGeom>
          <a:noFill/>
        </p:spPr>
        <p:txBody>
          <a:bodyPr wrap="square" rtlCol="0">
            <a:spAutoFit/>
          </a:bodyPr>
          <a:lstStyle/>
          <a:p>
            <a:endParaRPr kumimoji="1" lang="en-US" altLang="ja-JP" dirty="0"/>
          </a:p>
          <a:p>
            <a:r>
              <a:rPr kumimoji="1" lang="ja-JP" altLang="en-US" dirty="0">
                <a:latin typeface="UD デジタル 教科書体 N-B" panose="02020700000000000000" pitchFamily="17" charset="-128"/>
                <a:ea typeface="UD デジタル 教科書体 N-B" panose="02020700000000000000" pitchFamily="17" charset="-128"/>
              </a:rPr>
              <a:t>具体的に目安とされる金額が私の中に存在しています。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例えば月利で１０万円を達成するために必要な金額は平均利益率の１５％を除して約６７万円分の在庫を保持している必要があり、また支払用にプールしておくべき金額は在庫の３～４割とされているため、４割で考えると約２７万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すると月利１０万円を達成するためには最低でも、</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６７万円</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２７万円＝９４万円</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が必要という計算になります。（月に２～３万円欲しいという方は約５０万円必要です。）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ここまでで巷で言われている、</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「お金がなくても稼げる！」</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というのは幻想であることがお分かりいただけたと思います。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具体的な金額が判明したところでお金がない場合はどうすればいいと思いますか？</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その方法は、</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働く・生み出す・借りる</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の３点です。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34261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1C7B7-B264-459F-ACCE-4BD68A4F5B70}"/>
              </a:ext>
            </a:extLst>
          </p:cNvPr>
          <p:cNvSpPr>
            <a:spLocks noGrp="1"/>
          </p:cNvSpPr>
          <p:nvPr>
            <p:ph type="title"/>
          </p:nvPr>
        </p:nvSpPr>
        <p:spPr>
          <a:xfrm>
            <a:off x="1141413" y="319320"/>
            <a:ext cx="9905998" cy="497747"/>
          </a:xfrm>
        </p:spPr>
        <p:txBody>
          <a:bodyPr>
            <a:normAutofit fontScale="90000"/>
          </a:bodyPr>
          <a:lstStyle/>
          <a:p>
            <a:r>
              <a:rPr kumimoji="1" lang="en-US" altLang="ja-JP" u="sng" dirty="0">
                <a:latin typeface="UD デジタル 教科書体 N-B" panose="02020700000000000000" pitchFamily="17" charset="-128"/>
                <a:ea typeface="UD デジタル 教科書体 N-B" panose="02020700000000000000" pitchFamily="17" charset="-128"/>
              </a:rPr>
              <a:t>2.1.1</a:t>
            </a:r>
            <a:r>
              <a:rPr kumimoji="1" lang="ja-JP" altLang="en-US" u="sng" dirty="0">
                <a:latin typeface="UD デジタル 教科書体 N-B" panose="02020700000000000000" pitchFamily="17" charset="-128"/>
                <a:ea typeface="UD デジタル 教科書体 N-B" panose="02020700000000000000" pitchFamily="17" charset="-128"/>
              </a:rPr>
              <a:t>　働く</a:t>
            </a:r>
          </a:p>
        </p:txBody>
      </p:sp>
      <p:sp>
        <p:nvSpPr>
          <p:cNvPr id="4" name="タイトル 1">
            <a:extLst>
              <a:ext uri="{FF2B5EF4-FFF2-40B4-BE49-F238E27FC236}">
                <a16:creationId xmlns:a16="http://schemas.microsoft.com/office/drawing/2014/main" id="{2B75EDB4-4180-471C-8B89-76CBC35B60C1}"/>
              </a:ext>
            </a:extLst>
          </p:cNvPr>
          <p:cNvSpPr txBox="1">
            <a:spLocks/>
          </p:cNvSpPr>
          <p:nvPr/>
        </p:nvSpPr>
        <p:spPr>
          <a:xfrm>
            <a:off x="1141413" y="1985252"/>
            <a:ext cx="9905998" cy="497747"/>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kumimoji="1"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u="sng" dirty="0">
                <a:latin typeface="UD デジタル 教科書体 N-B" panose="02020700000000000000" pitchFamily="17" charset="-128"/>
                <a:ea typeface="UD デジタル 教科書体 N-B" panose="02020700000000000000" pitchFamily="17" charset="-128"/>
              </a:rPr>
              <a:t>2.1.2</a:t>
            </a:r>
            <a:r>
              <a:rPr lang="ja-JP" altLang="en-US" u="sng" dirty="0">
                <a:latin typeface="UD デジタル 教科書体 N-B" panose="02020700000000000000" pitchFamily="17" charset="-128"/>
                <a:ea typeface="UD デジタル 教科書体 N-B" panose="02020700000000000000" pitchFamily="17" charset="-128"/>
              </a:rPr>
              <a:t>　生み出す</a:t>
            </a:r>
          </a:p>
        </p:txBody>
      </p:sp>
      <p:sp>
        <p:nvSpPr>
          <p:cNvPr id="5" name="タイトル 1">
            <a:extLst>
              <a:ext uri="{FF2B5EF4-FFF2-40B4-BE49-F238E27FC236}">
                <a16:creationId xmlns:a16="http://schemas.microsoft.com/office/drawing/2014/main" id="{5258E5C6-4C24-437B-A0BE-AA97778B5ADD}"/>
              </a:ext>
            </a:extLst>
          </p:cNvPr>
          <p:cNvSpPr txBox="1">
            <a:spLocks/>
          </p:cNvSpPr>
          <p:nvPr/>
        </p:nvSpPr>
        <p:spPr>
          <a:xfrm>
            <a:off x="1141413" y="4957658"/>
            <a:ext cx="9905998" cy="497747"/>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kumimoji="1"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u="sng" dirty="0">
                <a:latin typeface="UD デジタル 教科書体 N-B" panose="02020700000000000000" pitchFamily="17" charset="-128"/>
                <a:ea typeface="UD デジタル 教科書体 N-B" panose="02020700000000000000" pitchFamily="17" charset="-128"/>
              </a:rPr>
              <a:t>2.1.3</a:t>
            </a:r>
            <a:r>
              <a:rPr lang="ja-JP" altLang="en-US" u="sng" dirty="0">
                <a:latin typeface="UD デジタル 教科書体 N-B" panose="02020700000000000000" pitchFamily="17" charset="-128"/>
                <a:ea typeface="UD デジタル 教科書体 N-B" panose="02020700000000000000" pitchFamily="17" charset="-128"/>
              </a:rPr>
              <a:t>　借りる</a:t>
            </a:r>
          </a:p>
        </p:txBody>
      </p:sp>
      <p:sp>
        <p:nvSpPr>
          <p:cNvPr id="6" name="テキスト ボックス 5">
            <a:extLst>
              <a:ext uri="{FF2B5EF4-FFF2-40B4-BE49-F238E27FC236}">
                <a16:creationId xmlns:a16="http://schemas.microsoft.com/office/drawing/2014/main" id="{F359E395-1B97-4E3F-8977-B581A70C0FF2}"/>
              </a:ext>
            </a:extLst>
          </p:cNvPr>
          <p:cNvSpPr txBox="1"/>
          <p:nvPr/>
        </p:nvSpPr>
        <p:spPr>
          <a:xfrm>
            <a:off x="1141413" y="1038734"/>
            <a:ext cx="9810282" cy="646331"/>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短期的で確実なお金を貯める方法としては“働く”ことが最も手っ取り早いといえます。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ただし働くことで輸入ビジネスに対する情熱を失わないように気を付けましょう。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7" name="テキスト ボックス 6">
            <a:extLst>
              <a:ext uri="{FF2B5EF4-FFF2-40B4-BE49-F238E27FC236}">
                <a16:creationId xmlns:a16="http://schemas.microsoft.com/office/drawing/2014/main" id="{45409E77-BA70-4221-A23B-2F0E7E9A2355}"/>
              </a:ext>
            </a:extLst>
          </p:cNvPr>
          <p:cNvSpPr txBox="1"/>
          <p:nvPr/>
        </p:nvSpPr>
        <p:spPr>
          <a:xfrm>
            <a:off x="1141413" y="2704666"/>
            <a:ext cx="9261445" cy="2031325"/>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生み出すとは私物を売却したりするなどしてお金を“生み出す”ということです。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家にある不用品をヤフオクやメルカリなどで、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売却することにより</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20</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30</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万円の売却益</a:t>
            </a:r>
            <a:r>
              <a:rPr kumimoji="1" lang="ja-JP" altLang="en-US" dirty="0">
                <a:latin typeface="UD デジタル 教科書体 N-B" panose="02020700000000000000" pitchFamily="17" charset="-128"/>
                <a:ea typeface="UD デジタル 教科書体 N-B" panose="02020700000000000000" pitchFamily="17" charset="-128"/>
              </a:rPr>
              <a:t>を得ることが十分に可能です。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またこの方法は実際に物販を行っていることに等しいのでいい練習になります。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家には必ず不用品が眠っているため、思い切って出品してみましょう。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あなたにとっては不用品でも、ほかの人にとっては用品の可能性は大いにあります。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8" name="テキスト ボックス 7">
            <a:extLst>
              <a:ext uri="{FF2B5EF4-FFF2-40B4-BE49-F238E27FC236}">
                <a16:creationId xmlns:a16="http://schemas.microsoft.com/office/drawing/2014/main" id="{7FB96A89-210E-48D3-8832-5F6DFB1C0843}"/>
              </a:ext>
            </a:extLst>
          </p:cNvPr>
          <p:cNvSpPr txBox="1"/>
          <p:nvPr/>
        </p:nvSpPr>
        <p:spPr>
          <a:xfrm>
            <a:off x="1141413" y="5671379"/>
            <a:ext cx="9810282" cy="923330"/>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人からお金を借りることに抵抗がある人も多いと思いますが、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個人的に借りられる状態にあるのならば一番おすすめしている方法です。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理由は簡単で時間の短縮につながるからです。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2684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F05332F-FE82-45EC-910E-D413E419371D}"/>
              </a:ext>
            </a:extLst>
          </p:cNvPr>
          <p:cNvSpPr txBox="1"/>
          <p:nvPr/>
        </p:nvSpPr>
        <p:spPr>
          <a:xfrm>
            <a:off x="1221996" y="444616"/>
            <a:ext cx="9748007" cy="5632311"/>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働くことや生み出す方法でも資金を作ることは十分に可能ですが、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0</a:t>
            </a:r>
            <a:r>
              <a:rPr kumimoji="1" lang="ja-JP" altLang="en-US" dirty="0">
                <a:latin typeface="UD デジタル 教科書体 N-B" panose="02020700000000000000" pitchFamily="17" charset="-128"/>
                <a:ea typeface="UD デジタル 教科書体 N-B" panose="02020700000000000000" pitchFamily="17" charset="-128"/>
              </a:rPr>
              <a:t>から</a:t>
            </a:r>
            <a:r>
              <a:rPr kumimoji="1" lang="en-US" altLang="ja-JP" dirty="0">
                <a:latin typeface="UD デジタル 教科書体 N-B" panose="02020700000000000000" pitchFamily="17" charset="-128"/>
                <a:ea typeface="UD デジタル 教科書体 N-B" panose="02020700000000000000" pitchFamily="17" charset="-128"/>
              </a:rPr>
              <a:t>100</a:t>
            </a:r>
            <a:r>
              <a:rPr kumimoji="1" lang="ja-JP" altLang="en-US" dirty="0">
                <a:latin typeface="UD デジタル 教科書体 N-B" panose="02020700000000000000" pitchFamily="17" charset="-128"/>
                <a:ea typeface="UD デジタル 教科書体 N-B" panose="02020700000000000000" pitchFamily="17" charset="-128"/>
              </a:rPr>
              <a:t>万円まで貯めようとすると、どう頑張っても半年はかかると思います。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そのため半年分の時間を親なり親戚なりに事情を説明して借りるほうが得策といえます。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むしろ借りたお金のほうが責任感が出て、</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途中で挫折をしなかったという人もいたくらいなので頼める方は頼んでしまいましょう。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rPr>
              <a:t>【</a:t>
            </a:r>
            <a:r>
              <a:rPr kumimoji="1" lang="ja-JP" altLang="en-US" dirty="0">
                <a:solidFill>
                  <a:srgbClr val="92D050"/>
                </a:solidFill>
                <a:latin typeface="UD デジタル 教科書体 N-B" panose="02020700000000000000" pitchFamily="17" charset="-128"/>
                <a:ea typeface="UD デジタル 教科書体 N-B" panose="02020700000000000000" pitchFamily="17" charset="-128"/>
              </a:rPr>
              <a:t>関連講義と補足テキスト</a:t>
            </a:r>
            <a:r>
              <a:rPr kumimoji="1" lang="en-US" altLang="ja-JP" dirty="0">
                <a:solidFill>
                  <a:srgbClr val="92D050"/>
                </a:solidFill>
                <a:latin typeface="UD デジタル 教科書体 N-B" panose="02020700000000000000" pitchFamily="17" charset="-128"/>
                <a:ea typeface="UD デジタル 教科書体 N-B" panose="02020700000000000000" pitchFamily="17" charset="-128"/>
              </a:rPr>
              <a:t>】</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chemeClr val="accent5"/>
                </a:solidFill>
                <a:latin typeface="UD デジタル 教科書体 N-B" panose="02020700000000000000" pitchFamily="17" charset="-128"/>
                <a:ea typeface="UD デジタル 教科書体 N-B" panose="02020700000000000000" pitchFamily="17" charset="-128"/>
                <a:hlinkClick r:id="rId2"/>
              </a:rPr>
              <a:t>・</a:t>
            </a:r>
            <a:r>
              <a:rPr kumimoji="1" lang="en-US" altLang="ja-JP" dirty="0">
                <a:latin typeface="UD デジタル 教科書体 N-B" panose="02020700000000000000" pitchFamily="17" charset="-128"/>
                <a:ea typeface="UD デジタル 教科書体 N-B" panose="02020700000000000000" pitchFamily="17" charset="-128"/>
                <a:hlinkClick r:id="rId2"/>
              </a:rPr>
              <a:t>Amazon</a:t>
            </a:r>
            <a:r>
              <a:rPr kumimoji="1" lang="ja-JP" altLang="en-US" dirty="0">
                <a:latin typeface="UD デジタル 教科書体 N-B" panose="02020700000000000000" pitchFamily="17" charset="-128"/>
                <a:ea typeface="UD デジタル 教科書体 N-B" panose="02020700000000000000" pitchFamily="17" charset="-128"/>
                <a:hlinkClick r:id="rId2"/>
              </a:rPr>
              <a:t>輸入ビジネスを成功させるために必要な資金</a:t>
            </a:r>
            <a:r>
              <a:rPr kumimoji="1" lang="en-US" altLang="ja-JP" dirty="0">
                <a:latin typeface="UD デジタル 教科書体 N-B" panose="02020700000000000000" pitchFamily="17" charset="-128"/>
                <a:ea typeface="UD デジタル 教科書体 N-B" panose="02020700000000000000" pitchFamily="17" charset="-128"/>
                <a:hlinkClick r:id="rId2"/>
              </a:rPr>
              <a:t>【</a:t>
            </a:r>
            <a:r>
              <a:rPr kumimoji="1" lang="ja-JP" altLang="en-US" dirty="0">
                <a:latin typeface="UD デジタル 教科書体 N-B" panose="02020700000000000000" pitchFamily="17" charset="-128"/>
                <a:ea typeface="UD デジタル 教科書体 N-B" panose="02020700000000000000" pitchFamily="17" charset="-128"/>
                <a:hlinkClick r:id="rId2"/>
              </a:rPr>
              <a:t>初心者必読</a:t>
            </a:r>
            <a:r>
              <a:rPr kumimoji="1" lang="en-US" altLang="ja-JP" dirty="0">
                <a:latin typeface="UD デジタル 教科書体 N-B" panose="02020700000000000000" pitchFamily="17" charset="-128"/>
                <a:ea typeface="UD デジタル 教科書体 N-B" panose="02020700000000000000" pitchFamily="17" charset="-128"/>
                <a:hlinkClick r:id="rId2"/>
              </a:rPr>
              <a:t>】</a:t>
            </a:r>
            <a:r>
              <a:rPr kumimoji="1" lang="ja-JP" altLang="en-US" dirty="0">
                <a:latin typeface="UD デジタル 教科書体 N-B" panose="02020700000000000000" pitchFamily="17" charset="-128"/>
                <a:ea typeface="UD デジタル 教科書体 N-B" panose="02020700000000000000" pitchFamily="17" charset="-128"/>
                <a:hlinkClick r:id="rId2"/>
              </a:rPr>
              <a:t>　</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ja-JP" altLang="en-US" dirty="0">
              <a:latin typeface="UD デジタル 教科書体 N-B" panose="02020700000000000000" pitchFamily="17" charset="-128"/>
              <a:ea typeface="UD デジタル 教科書体 N-B" panose="02020700000000000000" pitchFamily="17" charset="-128"/>
            </a:endParaRPr>
          </a:p>
          <a:p>
            <a:endParaRPr kumimoji="1" lang="ja-JP" altLang="en-US" dirty="0"/>
          </a:p>
        </p:txBody>
      </p:sp>
    </p:spTree>
    <p:extLst>
      <p:ext uri="{BB962C8B-B14F-4D97-AF65-F5344CB8AC3E}">
        <p14:creationId xmlns:p14="http://schemas.microsoft.com/office/powerpoint/2010/main" val="88927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398A4-A13A-4EC4-B15C-BBE31BE26807}"/>
              </a:ext>
            </a:extLst>
          </p:cNvPr>
          <p:cNvSpPr>
            <a:spLocks noGrp="1"/>
          </p:cNvSpPr>
          <p:nvPr>
            <p:ph type="title"/>
          </p:nvPr>
        </p:nvSpPr>
        <p:spPr>
          <a:xfrm>
            <a:off x="1070994" y="328229"/>
            <a:ext cx="6215732" cy="648749"/>
          </a:xfrm>
        </p:spPr>
        <p:txBody>
          <a:bodyPr/>
          <a:lstStyle/>
          <a:p>
            <a:r>
              <a:rPr lang="en-US" altLang="ja-JP" u="sng" dirty="0">
                <a:latin typeface="UD デジタル 教科書体 N-B" panose="02020700000000000000" pitchFamily="17" charset="-128"/>
                <a:ea typeface="UD デジタル 教科書体 N-B" panose="02020700000000000000" pitchFamily="17" charset="-128"/>
              </a:rPr>
              <a:t>2.2</a:t>
            </a:r>
            <a:r>
              <a:rPr kumimoji="1" lang="ja-JP" altLang="en-US" u="sng" dirty="0">
                <a:latin typeface="UD デジタル 教科書体 N-B" panose="02020700000000000000" pitchFamily="17" charset="-128"/>
                <a:ea typeface="UD デジタル 教科書体 N-B" panose="02020700000000000000" pitchFamily="17" charset="-128"/>
              </a:rPr>
              <a:t>　クレジットカードについて</a:t>
            </a:r>
          </a:p>
        </p:txBody>
      </p:sp>
      <p:sp>
        <p:nvSpPr>
          <p:cNvPr id="3" name="テキスト ボックス 2">
            <a:extLst>
              <a:ext uri="{FF2B5EF4-FFF2-40B4-BE49-F238E27FC236}">
                <a16:creationId xmlns:a16="http://schemas.microsoft.com/office/drawing/2014/main" id="{7212B966-9013-4913-B702-689C92CAFFB2}"/>
              </a:ext>
            </a:extLst>
          </p:cNvPr>
          <p:cNvSpPr txBox="1"/>
          <p:nvPr/>
        </p:nvSpPr>
        <p:spPr>
          <a:xfrm>
            <a:off x="1070994" y="1174459"/>
            <a:ext cx="10050011" cy="5632311"/>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輸入ビジネスにおいてクレジットカードの保有は必須事項です。</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持っていないと銀行振り込みで手数料がかかって利益を圧縮してしまうということだけでなく、</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そもそも取引自体が不可能というケースは非常に多く、スタートラインにすら立てないので必ず申し込みをして作成しておきましょう。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また「どういうクレジットカードがいいかわからない」という質問も多かったのでお答えすると、</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カードブランド</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VISA</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or</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r>
              <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rPr>
              <a:t>American express</a:t>
            </a:r>
            <a:r>
              <a:rPr kumimoji="1" lang="ja-JP" altLang="en-US" dirty="0">
                <a:solidFill>
                  <a:srgbClr val="FFC000"/>
                </a:solidFill>
                <a:latin typeface="UD デジタル 教科書体 N-B" panose="02020700000000000000" pitchFamily="17" charset="-128"/>
                <a:ea typeface="UD デジタル 教科書体 N-B" panose="02020700000000000000" pitchFamily="17" charset="-128"/>
              </a:rPr>
              <a:t>」</a:t>
            </a:r>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おすすめのクレジットカード</a:t>
            </a:r>
            <a:r>
              <a:rPr kumimoji="1" lang="en-US" altLang="ja-JP" dirty="0">
                <a:latin typeface="UD デジタル 教科書体 N-B" panose="02020700000000000000" pitchFamily="17" charset="-128"/>
                <a:ea typeface="UD デジタル 教科書体 N-B" panose="02020700000000000000" pitchFamily="17" charset="-128"/>
              </a:rPr>
              <a:t>】</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・アメリカン・エキスプレス・スカイ・トラベラー・カード</a:t>
            </a:r>
          </a:p>
          <a:p>
            <a:endParaRPr kumimoji="1" lang="en-US" altLang="ja-JP" dirty="0">
              <a:solidFill>
                <a:srgbClr val="FFC000"/>
              </a:solidFill>
              <a:latin typeface="UD デジタル 教科書体 N-B" panose="02020700000000000000" pitchFamily="17" charset="-128"/>
              <a:ea typeface="UD デジタル 教科書体 N-B" panose="02020700000000000000" pitchFamily="17" charset="-128"/>
            </a:endParaRPr>
          </a:p>
          <a:p>
            <a:r>
              <a:rPr lang="ja-JP" altLang="en-US" b="1" dirty="0">
                <a:solidFill>
                  <a:srgbClr val="FFC000"/>
                </a:solidFill>
                <a:latin typeface="UD デジタル 教科書体 N-B" panose="02020700000000000000" pitchFamily="17" charset="-128"/>
                <a:ea typeface="UD デジタル 教科書体 N-B" panose="02020700000000000000" pitchFamily="17" charset="-128"/>
              </a:rPr>
              <a:t>・スターウッド プリファード ゲスト　アメリカン・エキスプレス・カード</a:t>
            </a:r>
          </a:p>
          <a:p>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加えて入会審査が比較的緩く還元率も高い楽天カードもおすすめです。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そのため最低でもクレジットカードは</a:t>
            </a:r>
            <a:r>
              <a:rPr kumimoji="1" lang="en-US" altLang="ja-JP" dirty="0">
                <a:latin typeface="UD デジタル 教科書体 N-B" panose="02020700000000000000" pitchFamily="17" charset="-128"/>
                <a:ea typeface="UD デジタル 教科書体 N-B" panose="02020700000000000000" pitchFamily="17" charset="-128"/>
              </a:rPr>
              <a:t>3</a:t>
            </a:r>
            <a:r>
              <a:rPr kumimoji="1" lang="ja-JP" altLang="en-US" dirty="0">
                <a:latin typeface="UD デジタル 教科書体 N-B" panose="02020700000000000000" pitchFamily="17" charset="-128"/>
                <a:ea typeface="UD デジタル 教科書体 N-B" panose="02020700000000000000" pitchFamily="17" charset="-128"/>
              </a:rPr>
              <a:t>枚作成・保有しておきたいのが本音です。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6883469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メッシュ">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TC103457485[[fn=メッシュ]]</Template>
  <TotalTime>4145</TotalTime>
  <Words>4587</Words>
  <Application>Microsoft Office PowerPoint</Application>
  <PresentationFormat>ワイド画面</PresentationFormat>
  <Paragraphs>548</Paragraphs>
  <Slides>32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32</vt:i4>
      </vt:variant>
    </vt:vector>
  </HeadingPairs>
  <TitlesOfParts>
    <vt:vector size="37" baseType="lpstr">
      <vt:lpstr>UD デジタル 教科書体 N-B</vt:lpstr>
      <vt:lpstr>游ゴシック</vt:lpstr>
      <vt:lpstr>Arial</vt:lpstr>
      <vt:lpstr>Century Gothic</vt:lpstr>
      <vt:lpstr>メッシュ</vt:lpstr>
      <vt:lpstr>PowerPoint プレゼンテーション</vt:lpstr>
      <vt:lpstr>PowerPoint プレゼンテーション</vt:lpstr>
      <vt:lpstr>目次</vt:lpstr>
      <vt:lpstr>１.はじめに</vt:lpstr>
      <vt:lpstr>2.用意しておかなくてはならないもの </vt:lpstr>
      <vt:lpstr>2.1　資金について</vt:lpstr>
      <vt:lpstr>2.1.1　働く</vt:lpstr>
      <vt:lpstr>PowerPoint プレゼンテーション</vt:lpstr>
      <vt:lpstr>2.2　クレジットカードについて</vt:lpstr>
      <vt:lpstr>2.2.1マイル・ポイントの還元率</vt:lpstr>
      <vt:lpstr>2.2.2　引き落とし日</vt:lpstr>
      <vt:lpstr>PowerPoint プレゼンテーション</vt:lpstr>
      <vt:lpstr>2.3　時間について</vt:lpstr>
      <vt:lpstr>PowerPoint プレゼンテーション</vt:lpstr>
      <vt:lpstr>3.登録しておかなくてはならないもの </vt:lpstr>
      <vt:lpstr>3.1　Amazon.co.jpの販売者登録について</vt:lpstr>
      <vt:lpstr>3.2　海外Amazonへの購入者アカウント登録</vt:lpstr>
      <vt:lpstr>3.3　転送会社の登録</vt:lpstr>
      <vt:lpstr>3.4　eBayとキャッシュバックサイトの登録</vt:lpstr>
      <vt:lpstr>PowerPoint プレゼンテーション</vt:lpstr>
      <vt:lpstr>3.5　PayPalの登録</vt:lpstr>
      <vt:lpstr>４．覚えておかなくてはならないもの </vt:lpstr>
      <vt:lpstr>4.1　並行輸入品と正規輸入品、国内正規品の違い</vt:lpstr>
      <vt:lpstr>PowerPoint プレゼンテーション</vt:lpstr>
      <vt:lpstr>4.2　法律/権利関係</vt:lpstr>
      <vt:lpstr>4.2.1.商標権</vt:lpstr>
      <vt:lpstr>PowerPoint プレゼンテーション</vt:lpstr>
      <vt:lpstr>4.2.6.食品衛生法</vt:lpstr>
      <vt:lpstr>4.2.8.電気用品安全法/PSE</vt:lpstr>
      <vt:lpstr>5.最後に</vt:lpstr>
      <vt:lpstr>5.1　予備校案内と特別講義申し込みのお知らせ</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Chalalai Sarakor</dc:creator>
  <cp:lastModifiedBy>KIYONO JUNYA</cp:lastModifiedBy>
  <cp:revision>87</cp:revision>
  <dcterms:created xsi:type="dcterms:W3CDTF">2013-07-30T10:04:54Z</dcterms:created>
  <dcterms:modified xsi:type="dcterms:W3CDTF">2021-07-30T03:05:14Z</dcterms:modified>
</cp:coreProperties>
</file>